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26"/>
  </p:notesMasterIdLst>
  <p:sldIdLst>
    <p:sldId id="327" r:id="rId2"/>
    <p:sldId id="354" r:id="rId3"/>
    <p:sldId id="355" r:id="rId4"/>
    <p:sldId id="356" r:id="rId5"/>
    <p:sldId id="317" r:id="rId6"/>
    <p:sldId id="325" r:id="rId7"/>
    <p:sldId id="359" r:id="rId8"/>
    <p:sldId id="360" r:id="rId9"/>
    <p:sldId id="361" r:id="rId10"/>
    <p:sldId id="362" r:id="rId11"/>
    <p:sldId id="363" r:id="rId12"/>
    <p:sldId id="326" r:id="rId13"/>
    <p:sldId id="357" r:id="rId14"/>
    <p:sldId id="358" r:id="rId15"/>
    <p:sldId id="364" r:id="rId16"/>
    <p:sldId id="366" r:id="rId17"/>
    <p:sldId id="368" r:id="rId18"/>
    <p:sldId id="369" r:id="rId19"/>
    <p:sldId id="370" r:id="rId20"/>
    <p:sldId id="371" r:id="rId21"/>
    <p:sldId id="372" r:id="rId22"/>
    <p:sldId id="367" r:id="rId23"/>
    <p:sldId id="373" r:id="rId24"/>
    <p:sldId id="374" r:id="rId25"/>
  </p:sldIdLst>
  <p:sldSz cx="9144000" cy="6858000" type="screen4x3"/>
  <p:notesSz cx="6858000" cy="9144000"/>
  <p:defaultTextStyle>
    <a:defPPr>
      <a:defRPr lang="es-CO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-360" y="-1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71800" cy="457200"/>
          </a:xfrm>
          <a:prstGeom prst="rect">
            <a:avLst/>
          </a:prstGeom>
        </p:spPr>
        <p:txBody>
          <a:bodyPr vert="horz" lIns="91427" tIns="45714" rIns="91427" bIns="45714" rtlCol="0"/>
          <a:lstStyle>
            <a:lvl1pPr algn="l">
              <a:defRPr sz="1200"/>
            </a:lvl1pPr>
          </a:lstStyle>
          <a:p>
            <a:endParaRPr lang="es-CO" dirty="0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4" y="1"/>
            <a:ext cx="2971800" cy="457200"/>
          </a:xfrm>
          <a:prstGeom prst="rect">
            <a:avLst/>
          </a:prstGeom>
        </p:spPr>
        <p:txBody>
          <a:bodyPr vert="horz" lIns="91427" tIns="45714" rIns="91427" bIns="45714" rtlCol="0"/>
          <a:lstStyle>
            <a:lvl1pPr algn="r">
              <a:defRPr sz="1200"/>
            </a:lvl1pPr>
          </a:lstStyle>
          <a:p>
            <a:fld id="{05D2149A-05EC-4280-9B1B-60FDF66F59A3}" type="datetimeFigureOut">
              <a:rPr lang="es-CO" smtClean="0"/>
              <a:pPr/>
              <a:t>16/11/2011</a:t>
            </a:fld>
            <a:endParaRPr lang="es-CO" dirty="0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27" tIns="45714" rIns="91427" bIns="45714" rtlCol="0" anchor="ctr"/>
          <a:lstStyle/>
          <a:p>
            <a:endParaRPr lang="es-CO" dirty="0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1"/>
            <a:ext cx="5486400" cy="4114800"/>
          </a:xfrm>
          <a:prstGeom prst="rect">
            <a:avLst/>
          </a:prstGeom>
        </p:spPr>
        <p:txBody>
          <a:bodyPr vert="horz" lIns="91427" tIns="45714" rIns="91427" bIns="45714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27" tIns="45714" rIns="91427" bIns="45714" rtlCol="0" anchor="b"/>
          <a:lstStyle>
            <a:lvl1pPr algn="l">
              <a:defRPr sz="1200"/>
            </a:lvl1pPr>
          </a:lstStyle>
          <a:p>
            <a:endParaRPr lang="es-CO" dirty="0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4" y="8685213"/>
            <a:ext cx="2971800" cy="457200"/>
          </a:xfrm>
          <a:prstGeom prst="rect">
            <a:avLst/>
          </a:prstGeom>
        </p:spPr>
        <p:txBody>
          <a:bodyPr vert="horz" lIns="91427" tIns="45714" rIns="91427" bIns="45714" rtlCol="0" anchor="b"/>
          <a:lstStyle>
            <a:lvl1pPr algn="r">
              <a:defRPr sz="1200"/>
            </a:lvl1pPr>
          </a:lstStyle>
          <a:p>
            <a:fld id="{A28FAEBF-D681-4140-93CC-CAA86A498EE6}" type="slidenum">
              <a:rPr lang="es-CO" smtClean="0"/>
              <a:pPr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2832151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O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8FAEBF-D681-4140-93CC-CAA86A498EE6}" type="slidenum">
              <a:rPr lang="es-CO" smtClean="0"/>
              <a:pPr/>
              <a:t>5</a:t>
            </a:fld>
            <a:endParaRPr lang="es-CO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Título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17" name="16 Subtítulo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s-ES" smtClean="0"/>
              <a:t>Haga clic para modificar el estilo de subtítulo del patrón</a:t>
            </a:r>
            <a:endParaRPr kumimoji="0" lang="en-US"/>
          </a:p>
        </p:txBody>
      </p:sp>
      <p:sp>
        <p:nvSpPr>
          <p:cNvPr id="30" name="29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509E056-3BB7-4453-8809-626F35A35D06}" type="datetimeFigureOut">
              <a:rPr lang="es-CO" smtClean="0"/>
              <a:pPr>
                <a:defRPr/>
              </a:pPr>
              <a:t>16/11/2011</a:t>
            </a:fld>
            <a:endParaRPr lang="es-CO" dirty="0"/>
          </a:p>
        </p:txBody>
      </p:sp>
      <p:sp>
        <p:nvSpPr>
          <p:cNvPr id="19" name="18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CO" dirty="0"/>
          </a:p>
        </p:txBody>
      </p:sp>
      <p:sp>
        <p:nvSpPr>
          <p:cNvPr id="27" name="2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1AE7EDA-7D4D-46F1-9605-95C2606215D3}" type="slidenum">
              <a:rPr lang="es-CO" smtClean="0"/>
              <a:pPr>
                <a:defRPr/>
              </a:pPr>
              <a:t>‹Nº›</a:t>
            </a:fld>
            <a:endParaRPr lang="es-CO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C59F46D-E622-4D1E-BC02-FC028215DB47}" type="datetimeFigureOut">
              <a:rPr lang="es-CO" smtClean="0"/>
              <a:pPr>
                <a:defRPr/>
              </a:pPr>
              <a:t>16/11/2011</a:t>
            </a:fld>
            <a:endParaRPr lang="es-CO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CO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A51649-A8B9-4E1B-AEE1-CD170A33B8F9}" type="slidenum">
              <a:rPr lang="es-CO" smtClean="0"/>
              <a:pPr>
                <a:defRPr/>
              </a:pPr>
              <a:t>‹Nº›</a:t>
            </a:fld>
            <a:endParaRPr lang="es-CO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ADB9C34-84A5-42EA-9562-93E6669B0319}" type="datetimeFigureOut">
              <a:rPr lang="es-CO" smtClean="0"/>
              <a:pPr>
                <a:defRPr/>
              </a:pPr>
              <a:t>16/11/2011</a:t>
            </a:fld>
            <a:endParaRPr lang="es-CO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CO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16816CE-C5AB-40AA-B10E-0153BB2EFE86}" type="slidenum">
              <a:rPr lang="es-CO" smtClean="0"/>
              <a:pPr>
                <a:defRPr/>
              </a:pPr>
              <a:t>‹Nº›</a:t>
            </a:fld>
            <a:endParaRPr lang="es-CO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AD24FA8-A0C4-473C-8AF2-421BF84C7DE6}" type="datetimeFigureOut">
              <a:rPr lang="es-CO" smtClean="0"/>
              <a:pPr>
                <a:defRPr/>
              </a:pPr>
              <a:t>16/11/2011</a:t>
            </a:fld>
            <a:endParaRPr lang="es-CO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CO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7028F4B-A844-401F-818C-466478E8E22C}" type="slidenum">
              <a:rPr lang="es-CO" smtClean="0"/>
              <a:pPr>
                <a:defRPr/>
              </a:pPr>
              <a:t>‹Nº›</a:t>
            </a:fld>
            <a:endParaRPr lang="es-CO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AB178F0-D2C1-4DB1-AE75-8AF30D9EEC0C}" type="datetimeFigureOut">
              <a:rPr lang="es-CO" smtClean="0"/>
              <a:pPr>
                <a:defRPr/>
              </a:pPr>
              <a:t>16/11/2011</a:t>
            </a:fld>
            <a:endParaRPr lang="es-CO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CO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A608C1A-9363-436F-B509-27C6DD93B623}" type="slidenum">
              <a:rPr lang="es-CO" smtClean="0"/>
              <a:pPr>
                <a:defRPr/>
              </a:pPr>
              <a:t>‹Nº›</a:t>
            </a:fld>
            <a:endParaRPr lang="es-CO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29F82DD-5ACD-4DCA-921D-61D54985C22B}" type="datetimeFigureOut">
              <a:rPr lang="es-CO" smtClean="0"/>
              <a:pPr>
                <a:defRPr/>
              </a:pPr>
              <a:t>16/11/2011</a:t>
            </a:fld>
            <a:endParaRPr lang="es-CO" dirty="0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CO" dirty="0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BE169B8-81FE-41D2-826D-CD7C08D04724}" type="slidenum">
              <a:rPr lang="es-CO" smtClean="0"/>
              <a:pPr>
                <a:defRPr/>
              </a:pPr>
              <a:t>‹Nº›</a:t>
            </a:fld>
            <a:endParaRPr lang="es-CO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5" name="4 Marcador de contenido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559899B-A5AC-4996-B192-F9478B5483A4}" type="datetimeFigureOut">
              <a:rPr lang="es-CO" smtClean="0"/>
              <a:pPr>
                <a:defRPr/>
              </a:pPr>
              <a:t>16/11/2011</a:t>
            </a:fld>
            <a:endParaRPr lang="es-CO" dirty="0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CO" dirty="0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EEDDDEC-5267-41C2-8508-20E3C66380B6}" type="slidenum">
              <a:rPr lang="es-CO" smtClean="0"/>
              <a:pPr>
                <a:defRPr/>
              </a:pPr>
              <a:t>‹Nº›</a:t>
            </a:fld>
            <a:endParaRPr lang="es-CO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DC265FF-2CBE-48F6-B0B9-FA065CF86C8A}" type="datetimeFigureOut">
              <a:rPr lang="es-CO" smtClean="0"/>
              <a:pPr>
                <a:defRPr/>
              </a:pPr>
              <a:t>16/11/2011</a:t>
            </a:fld>
            <a:endParaRPr lang="es-CO" dirty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CO" dirty="0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FF9F3C6-1F6C-4B1D-8500-D6E9F968DC59}" type="slidenum">
              <a:rPr lang="es-CO" smtClean="0"/>
              <a:pPr>
                <a:defRPr/>
              </a:pPr>
              <a:t>‹Nº›</a:t>
            </a:fld>
            <a:endParaRPr lang="es-CO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67332F3-FB5F-4CD1-AC3E-B82C97B81489}" type="datetimeFigureOut">
              <a:rPr lang="es-CO" smtClean="0"/>
              <a:pPr>
                <a:defRPr/>
              </a:pPr>
              <a:t>16/11/2011</a:t>
            </a:fld>
            <a:endParaRPr lang="es-CO" dirty="0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CO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4BCF302-E94C-48A9-86E2-8567342BBE1E}" type="slidenum">
              <a:rPr lang="es-CO" smtClean="0"/>
              <a:pPr>
                <a:defRPr/>
              </a:pPr>
              <a:t>‹Nº›</a:t>
            </a:fld>
            <a:endParaRPr lang="es-CO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A54049B-1665-4767-97C3-CD1F9CD09C28}" type="datetimeFigureOut">
              <a:rPr lang="es-CO" smtClean="0"/>
              <a:pPr>
                <a:defRPr/>
              </a:pPr>
              <a:t>16/11/2011</a:t>
            </a:fld>
            <a:endParaRPr lang="es-CO" dirty="0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CO" dirty="0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753AF22-EDFA-4E36-BDE3-D387E861C156}" type="slidenum">
              <a:rPr lang="es-CO" smtClean="0"/>
              <a:pPr>
                <a:defRPr/>
              </a:pPr>
              <a:t>‹Nº›</a:t>
            </a:fld>
            <a:endParaRPr lang="es-CO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Recortar y redondear rectángulo de esquina sencilla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11 Triángulo rectángulo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F0A6164-7271-45DC-8868-00C74638C913}" type="datetimeFigureOut">
              <a:rPr lang="es-CO" smtClean="0"/>
              <a:pPr>
                <a:defRPr/>
              </a:pPr>
              <a:t>16/11/2011</a:t>
            </a:fld>
            <a:endParaRPr lang="es-CO" dirty="0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CO" dirty="0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pPr>
              <a:defRPr/>
            </a:pPr>
            <a:fld id="{B2A89B44-2646-46AC-BDFF-0372FEBC5D5A}" type="slidenum">
              <a:rPr lang="es-CO" smtClean="0"/>
              <a:pPr>
                <a:defRPr/>
              </a:pPr>
              <a:t>‹Nº›</a:t>
            </a:fld>
            <a:endParaRPr lang="es-CO" dirty="0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s-ES" dirty="0" smtClean="0"/>
              <a:t>Haga clic en el icono para agregar una imagen</a:t>
            </a:r>
            <a:endParaRPr kumimoji="0" lang="en-US" dirty="0"/>
          </a:p>
        </p:txBody>
      </p:sp>
      <p:sp>
        <p:nvSpPr>
          <p:cNvPr id="10" name="9 Forma libre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10 Forma libre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Forma libre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7 Forma libre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8 Marcador de título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0" name="29 Marcador de texto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  <a:p>
            <a:pPr lvl="1" eaLnBrk="1" latinLnBrk="0" hangingPunct="1"/>
            <a:r>
              <a:rPr kumimoji="0" lang="es-ES" smtClean="0"/>
              <a:t>Segundo nivel</a:t>
            </a:r>
          </a:p>
          <a:p>
            <a:pPr lvl="2" eaLnBrk="1" latinLnBrk="0" hangingPunct="1"/>
            <a:r>
              <a:rPr kumimoji="0" lang="es-ES" smtClean="0"/>
              <a:t>Tercer nivel</a:t>
            </a:r>
          </a:p>
          <a:p>
            <a:pPr lvl="3" eaLnBrk="1" latinLnBrk="0" hangingPunct="1"/>
            <a:r>
              <a:rPr kumimoji="0" lang="es-ES" smtClean="0"/>
              <a:t>Cuarto nivel</a:t>
            </a:r>
          </a:p>
          <a:p>
            <a:pPr lvl="4" eaLnBrk="1" latinLnBrk="0" hangingPunct="1"/>
            <a:r>
              <a:rPr kumimoji="0" lang="es-ES" smtClean="0"/>
              <a:t>Quinto nivel</a:t>
            </a:r>
            <a:endParaRPr kumimoji="0" lang="en-US"/>
          </a:p>
        </p:txBody>
      </p:sp>
      <p:sp>
        <p:nvSpPr>
          <p:cNvPr id="10" name="9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fld id="{0303EEEF-31B3-494C-BAAC-A7B25AAF116F}" type="datetimeFigureOut">
              <a:rPr lang="es-CO" smtClean="0"/>
              <a:pPr>
                <a:defRPr/>
              </a:pPr>
              <a:t>16/11/2011</a:t>
            </a:fld>
            <a:endParaRPr lang="es-CO" dirty="0"/>
          </a:p>
        </p:txBody>
      </p:sp>
      <p:sp>
        <p:nvSpPr>
          <p:cNvPr id="22" name="21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endParaRPr lang="es-CO" dirty="0"/>
          </a:p>
        </p:txBody>
      </p:sp>
      <p:sp>
        <p:nvSpPr>
          <p:cNvPr id="18" name="17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fld id="{E15723BF-D16E-463A-9F52-FE834BE18753}" type="slidenum">
              <a:rPr lang="es-CO" smtClean="0"/>
              <a:pPr>
                <a:defRPr/>
              </a:pPr>
              <a:t>‹Nº›</a:t>
            </a:fld>
            <a:endParaRPr lang="es-CO" dirty="0"/>
          </a:p>
        </p:txBody>
      </p:sp>
      <p:grpSp>
        <p:nvGrpSpPr>
          <p:cNvPr id="2" name="1 Grupo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11 Forma libre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 dirty="0"/>
            </a:p>
          </p:txBody>
        </p:sp>
        <p:sp>
          <p:nvSpPr>
            <p:cNvPr id="13" name="12 Forma libre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 dirty="0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zonacharrua.com/muj/www.fondosimagenes.com/yjRWcH6ZGTf8t/Somos-Pasion-%5bHigh-Quality%5d---Palo-De-Agua-,-Maia-,-Lucas-Arnau-Fanny-Lu-,-San-Alejo/index.html" TargetMode="External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7" Type="http://schemas.openxmlformats.org/officeDocument/2006/relationships/image" Target="../media/image41.pn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13" Type="http://schemas.openxmlformats.org/officeDocument/2006/relationships/image" Target="../media/image53.png"/><Relationship Id="rId3" Type="http://schemas.openxmlformats.org/officeDocument/2006/relationships/image" Target="../media/image43.png"/><Relationship Id="rId7" Type="http://schemas.openxmlformats.org/officeDocument/2006/relationships/image" Target="../media/image47.png"/><Relationship Id="rId12" Type="http://schemas.openxmlformats.org/officeDocument/2006/relationships/image" Target="../media/image52.pn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6.png"/><Relationship Id="rId11" Type="http://schemas.openxmlformats.org/officeDocument/2006/relationships/image" Target="../media/image51.png"/><Relationship Id="rId5" Type="http://schemas.openxmlformats.org/officeDocument/2006/relationships/image" Target="../media/image45.png"/><Relationship Id="rId10" Type="http://schemas.openxmlformats.org/officeDocument/2006/relationships/image" Target="../media/image50.png"/><Relationship Id="rId4" Type="http://schemas.openxmlformats.org/officeDocument/2006/relationships/image" Target="../media/image44.png"/><Relationship Id="rId9" Type="http://schemas.openxmlformats.org/officeDocument/2006/relationships/image" Target="../media/image4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7" Type="http://schemas.openxmlformats.org/officeDocument/2006/relationships/image" Target="../media/image59.pn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8.png"/><Relationship Id="rId5" Type="http://schemas.openxmlformats.org/officeDocument/2006/relationships/image" Target="../media/image57.png"/><Relationship Id="rId4" Type="http://schemas.openxmlformats.org/officeDocument/2006/relationships/image" Target="../media/image56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png"/><Relationship Id="rId3" Type="http://schemas.openxmlformats.org/officeDocument/2006/relationships/image" Target="../media/image60.png"/><Relationship Id="rId7" Type="http://schemas.openxmlformats.org/officeDocument/2006/relationships/image" Target="../media/image64.pn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3.png"/><Relationship Id="rId5" Type="http://schemas.openxmlformats.org/officeDocument/2006/relationships/image" Target="../media/image62.png"/><Relationship Id="rId4" Type="http://schemas.openxmlformats.org/officeDocument/2006/relationships/image" Target="../media/image61.e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7" Type="http://schemas.openxmlformats.org/officeDocument/2006/relationships/image" Target="../media/image70.pn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9.png"/><Relationship Id="rId5" Type="http://schemas.openxmlformats.org/officeDocument/2006/relationships/image" Target="../media/image68.png"/><Relationship Id="rId4" Type="http://schemas.openxmlformats.org/officeDocument/2006/relationships/image" Target="../media/image6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e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4.emf"/><Relationship Id="rId5" Type="http://schemas.openxmlformats.org/officeDocument/2006/relationships/image" Target="../media/image73.emf"/><Relationship Id="rId4" Type="http://schemas.openxmlformats.org/officeDocument/2006/relationships/image" Target="../media/image72.emf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0.png"/><Relationship Id="rId3" Type="http://schemas.openxmlformats.org/officeDocument/2006/relationships/image" Target="../media/image75.png"/><Relationship Id="rId7" Type="http://schemas.openxmlformats.org/officeDocument/2006/relationships/image" Target="../media/image79.pn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8.png"/><Relationship Id="rId5" Type="http://schemas.openxmlformats.org/officeDocument/2006/relationships/image" Target="../media/image77.png"/><Relationship Id="rId4" Type="http://schemas.openxmlformats.org/officeDocument/2006/relationships/image" Target="../media/image76.png"/><Relationship Id="rId9" Type="http://schemas.openxmlformats.org/officeDocument/2006/relationships/image" Target="../media/image8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outube.com/watch?v=8kUU-DWOqmI" TargetMode="External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3.png"/><Relationship Id="rId4" Type="http://schemas.openxmlformats.org/officeDocument/2006/relationships/image" Target="../media/image8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6.png"/><Relationship Id="rId4" Type="http://schemas.openxmlformats.org/officeDocument/2006/relationships/image" Target="../media/image8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1.png"/><Relationship Id="rId3" Type="http://schemas.openxmlformats.org/officeDocument/2006/relationships/hyperlink" Target="http://www.youtube.com/watch?v=ZZp87jC73pw" TargetMode="External"/><Relationship Id="rId7" Type="http://schemas.openxmlformats.org/officeDocument/2006/relationships/image" Target="../media/image90.pn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www.youtube.com/watch?NR=1&amp;v=JVD6ewn0h24" TargetMode="External"/><Relationship Id="rId5" Type="http://schemas.openxmlformats.org/officeDocument/2006/relationships/hyperlink" Target="http://www.youtube.com/watch?v=r9F2uJQpMTs" TargetMode="External"/><Relationship Id="rId10" Type="http://schemas.openxmlformats.org/officeDocument/2006/relationships/image" Target="../media/image93.png"/><Relationship Id="rId4" Type="http://schemas.openxmlformats.org/officeDocument/2006/relationships/hyperlink" Target="http://www.youtube.com/watch?v=WFv3Ns8gXwE" TargetMode="External"/><Relationship Id="rId9" Type="http://schemas.openxmlformats.org/officeDocument/2006/relationships/image" Target="../media/image9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13" Type="http://schemas.openxmlformats.org/officeDocument/2006/relationships/image" Target="../media/image17.png"/><Relationship Id="rId3" Type="http://schemas.openxmlformats.org/officeDocument/2006/relationships/image" Target="../media/image2.emf"/><Relationship Id="rId7" Type="http://schemas.openxmlformats.org/officeDocument/2006/relationships/image" Target="../media/image11.png"/><Relationship Id="rId12" Type="http://schemas.openxmlformats.org/officeDocument/2006/relationships/image" Target="../media/image1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11" Type="http://schemas.openxmlformats.org/officeDocument/2006/relationships/image" Target="../media/image15.png"/><Relationship Id="rId5" Type="http://schemas.openxmlformats.org/officeDocument/2006/relationships/image" Target="../media/image9.png"/><Relationship Id="rId10" Type="http://schemas.openxmlformats.org/officeDocument/2006/relationships/image" Target="../media/image14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emf"/><Relationship Id="rId3" Type="http://schemas.openxmlformats.org/officeDocument/2006/relationships/hyperlink" Target="http://www.youtube.com/watch?v=85liLGvs1L8" TargetMode="External"/><Relationship Id="rId7" Type="http://schemas.openxmlformats.org/officeDocument/2006/relationships/image" Target="../media/image33.e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hyperlink" Target="http://www.youtube.com/watch?v=bAzxAetRMrI" TargetMode="External"/><Relationship Id="rId9" Type="http://schemas.openxmlformats.org/officeDocument/2006/relationships/image" Target="../media/image3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9 Rectángulo"/>
          <p:cNvSpPr/>
          <p:nvPr/>
        </p:nvSpPr>
        <p:spPr>
          <a:xfrm rot="5400000">
            <a:off x="4500562" y="1928813"/>
            <a:ext cx="142875" cy="91440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CO" dirty="0"/>
          </a:p>
        </p:txBody>
      </p:sp>
      <p:sp>
        <p:nvSpPr>
          <p:cNvPr id="12" name="11 Rectángulo"/>
          <p:cNvSpPr/>
          <p:nvPr/>
        </p:nvSpPr>
        <p:spPr>
          <a:xfrm rot="5400000">
            <a:off x="4500562" y="2214563"/>
            <a:ext cx="142875" cy="9144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CO" dirty="0"/>
          </a:p>
        </p:txBody>
      </p:sp>
      <p:sp>
        <p:nvSpPr>
          <p:cNvPr id="13" name="12 Rectángulo"/>
          <p:cNvSpPr/>
          <p:nvPr/>
        </p:nvSpPr>
        <p:spPr>
          <a:xfrm rot="5400000">
            <a:off x="4500562" y="2071688"/>
            <a:ext cx="142875" cy="91440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CO" dirty="0"/>
          </a:p>
        </p:txBody>
      </p:sp>
      <p:sp>
        <p:nvSpPr>
          <p:cNvPr id="2054" name="14 CuadroTexto"/>
          <p:cNvSpPr txBox="1">
            <a:spLocks noChangeArrowheads="1"/>
          </p:cNvSpPr>
          <p:nvPr/>
        </p:nvSpPr>
        <p:spPr bwMode="auto">
          <a:xfrm>
            <a:off x="395536" y="1988840"/>
            <a:ext cx="820891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/>
            <a:endParaRPr lang="es-CO" dirty="0">
              <a:latin typeface="Calibri" pitchFamily="34" charset="0"/>
            </a:endParaRPr>
          </a:p>
        </p:txBody>
      </p:sp>
      <p:pic>
        <p:nvPicPr>
          <p:cNvPr id="15" name="14 Imagen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32040" y="188640"/>
            <a:ext cx="4032448" cy="1368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13 CuadroTexto"/>
          <p:cNvSpPr txBox="1"/>
          <p:nvPr/>
        </p:nvSpPr>
        <p:spPr>
          <a:xfrm>
            <a:off x="0" y="1628800"/>
            <a:ext cx="91440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CO" dirty="0" smtClean="0"/>
          </a:p>
          <a:p>
            <a:r>
              <a:rPr lang="es-CO" dirty="0" smtClean="0"/>
              <a:t>       </a:t>
            </a:r>
          </a:p>
          <a:p>
            <a:endParaRPr lang="es-CO" dirty="0" smtClean="0"/>
          </a:p>
          <a:p>
            <a:endParaRPr lang="es-CO" dirty="0" smtClean="0"/>
          </a:p>
          <a:p>
            <a:endParaRPr lang="es-CO" dirty="0" smtClean="0"/>
          </a:p>
          <a:p>
            <a:endParaRPr lang="es-CO" dirty="0" smtClean="0"/>
          </a:p>
          <a:p>
            <a:endParaRPr lang="es-CO" dirty="0" smtClean="0"/>
          </a:p>
          <a:p>
            <a:pPr>
              <a:buFont typeface="Wingdings" pitchFamily="2" charset="2"/>
              <a:buChar char="ü"/>
            </a:pPr>
            <a:endParaRPr lang="es-CO" dirty="0"/>
          </a:p>
        </p:txBody>
      </p:sp>
      <p:sp>
        <p:nvSpPr>
          <p:cNvPr id="16" name="15 Rectángulo"/>
          <p:cNvSpPr/>
          <p:nvPr/>
        </p:nvSpPr>
        <p:spPr>
          <a:xfrm>
            <a:off x="3635896" y="1628800"/>
            <a:ext cx="5508104" cy="46782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itchFamily="2" charset="2"/>
              <a:buChar char="ü"/>
            </a:pPr>
            <a:endParaRPr lang="es-CO" sz="2000" dirty="0" smtClean="0"/>
          </a:p>
          <a:p>
            <a:pPr marL="342900" indent="-342900" algn="just">
              <a:buFont typeface="Wingdings" pitchFamily="2" charset="2"/>
              <a:buChar char="ü"/>
            </a:pPr>
            <a:r>
              <a:rPr lang="es-CO" sz="2000" dirty="0" smtClean="0"/>
              <a:t>Una </a:t>
            </a:r>
            <a:r>
              <a:rPr lang="es-CO" sz="2000" dirty="0"/>
              <a:t>Marca País bien gestionada puede traer muchísimos beneficios como </a:t>
            </a:r>
            <a:r>
              <a:rPr lang="es-CO" sz="2000" dirty="0" smtClean="0"/>
              <a:t>mayores exportaciones</a:t>
            </a:r>
            <a:r>
              <a:rPr lang="es-CO" sz="2000" dirty="0"/>
              <a:t>, </a:t>
            </a:r>
            <a:r>
              <a:rPr lang="es-CO" sz="2000" dirty="0" smtClean="0"/>
              <a:t>turismo, inversión extranjera y la </a:t>
            </a:r>
            <a:r>
              <a:rPr lang="es-CO" sz="2000" dirty="0"/>
              <a:t>confianza en los productos </a:t>
            </a:r>
            <a:r>
              <a:rPr lang="es-CO" sz="2000" dirty="0" smtClean="0"/>
              <a:t>nacionales.</a:t>
            </a:r>
          </a:p>
          <a:p>
            <a:pPr algn="just"/>
            <a:endParaRPr lang="es-CO" sz="2000" dirty="0"/>
          </a:p>
          <a:p>
            <a:pPr algn="just"/>
            <a:r>
              <a:rPr lang="es-CO" sz="2000" dirty="0" smtClean="0"/>
              <a:t> </a:t>
            </a:r>
            <a:endParaRPr lang="es-CO" sz="2000" dirty="0"/>
          </a:p>
          <a:p>
            <a:pPr marL="342900" indent="-342900" algn="just">
              <a:buFont typeface="Wingdings" pitchFamily="2" charset="2"/>
              <a:buChar char="ü"/>
            </a:pPr>
            <a:r>
              <a:rPr lang="es-CO" sz="2000" dirty="0"/>
              <a:t>L</a:t>
            </a:r>
            <a:r>
              <a:rPr lang="es-CO" sz="2000" dirty="0" smtClean="0"/>
              <a:t>o </a:t>
            </a:r>
            <a:r>
              <a:rPr lang="es-CO" sz="2000" dirty="0"/>
              <a:t>que vendemos </a:t>
            </a:r>
            <a:r>
              <a:rPr lang="es-CO" sz="2000" dirty="0" smtClean="0"/>
              <a:t>son </a:t>
            </a:r>
            <a:r>
              <a:rPr lang="es-CO" sz="2000" dirty="0"/>
              <a:t>percepciones y </a:t>
            </a:r>
            <a:r>
              <a:rPr lang="es-CO" sz="2000" dirty="0" smtClean="0"/>
              <a:t>estas se </a:t>
            </a:r>
            <a:r>
              <a:rPr lang="es-CO" sz="2000" dirty="0"/>
              <a:t>crean a través de una marca sólida. Las percepciones van a ser el atractivo de </a:t>
            </a:r>
            <a:r>
              <a:rPr lang="es-CO" sz="2000" dirty="0" smtClean="0"/>
              <a:t>los productos </a:t>
            </a:r>
            <a:r>
              <a:rPr lang="es-CO" sz="2000" dirty="0"/>
              <a:t>y marcas que consumimos.</a:t>
            </a:r>
            <a:endParaRPr lang="es-CO" sz="2000" dirty="0" smtClean="0"/>
          </a:p>
          <a:p>
            <a:pPr marL="342900" indent="-342900">
              <a:buFont typeface="Wingdings" pitchFamily="2" charset="2"/>
              <a:buChar char="ü"/>
            </a:pPr>
            <a:endParaRPr lang="es-CO" sz="2400" b="1" dirty="0">
              <a:solidFill>
                <a:schemeClr val="bg1"/>
              </a:solidFill>
            </a:endParaRPr>
          </a:p>
          <a:p>
            <a:r>
              <a:rPr lang="es-CO" sz="1000" b="1" dirty="0">
                <a:solidFill>
                  <a:schemeClr val="bg1"/>
                </a:solidFill>
                <a:hlinkClick r:id="rId3"/>
              </a:rPr>
              <a:t>http://www.zonacharrua.com/muj/www.fondosimagenes.com/yjRWcH6ZGTf8t/Somos-Pasion-%5BHigh-Quality%5D---Palo-De-Agua-,-Maia-,-Lucas-Arnau-Fanny-Lu-,-</a:t>
            </a:r>
            <a:r>
              <a:rPr lang="es-CO" sz="1000" b="1" dirty="0" smtClean="0">
                <a:solidFill>
                  <a:schemeClr val="bg1"/>
                </a:solidFill>
                <a:hlinkClick r:id="rId3"/>
              </a:rPr>
              <a:t>San-Alejo/index.html</a:t>
            </a:r>
            <a:endParaRPr lang="es-CO" sz="1000" b="1" dirty="0" smtClean="0">
              <a:solidFill>
                <a:schemeClr val="bg1"/>
              </a:solidFill>
            </a:endParaRPr>
          </a:p>
          <a:p>
            <a:endParaRPr lang="es-CO" sz="2400" b="1" dirty="0" smtClean="0">
              <a:solidFill>
                <a:schemeClr val="bg1"/>
              </a:solidFill>
            </a:endParaRPr>
          </a:p>
        </p:txBody>
      </p:sp>
      <p:sp>
        <p:nvSpPr>
          <p:cNvPr id="2" name="1 CuadroTexto"/>
          <p:cNvSpPr txBox="1"/>
          <p:nvPr/>
        </p:nvSpPr>
        <p:spPr>
          <a:xfrm>
            <a:off x="395536" y="548680"/>
            <a:ext cx="430598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2400" b="1" dirty="0" smtClean="0"/>
              <a:t>Construcción de marca paí</a:t>
            </a:r>
            <a:r>
              <a:rPr lang="es-CO" sz="2400" b="1" dirty="0"/>
              <a:t>s</a:t>
            </a: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889373"/>
            <a:ext cx="2927139" cy="37993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14 Imagen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60032" y="260648"/>
            <a:ext cx="4032448" cy="1368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15 Rectángulo"/>
          <p:cNvSpPr/>
          <p:nvPr/>
        </p:nvSpPr>
        <p:spPr>
          <a:xfrm>
            <a:off x="3563888" y="1988840"/>
            <a:ext cx="5567968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 typeface="Wingdings" pitchFamily="2" charset="2"/>
              <a:buChar char="ü"/>
            </a:pPr>
            <a:r>
              <a:rPr lang="es-CO" sz="1400" dirty="0" smtClean="0"/>
              <a:t>OPIEX </a:t>
            </a:r>
            <a:r>
              <a:rPr lang="es-CO" sz="1400" dirty="0"/>
              <a:t>(Observatorio Permanente de la Imagen de España en el</a:t>
            </a:r>
          </a:p>
          <a:p>
            <a:pPr algn="just"/>
            <a:r>
              <a:rPr lang="es-CO" sz="1400" dirty="0"/>
              <a:t>Exterior). A través de seminarios, estudios e investigaciones los españoles </a:t>
            </a:r>
            <a:r>
              <a:rPr lang="es-CO" sz="1400" dirty="0" smtClean="0"/>
              <a:t>buscan conocer </a:t>
            </a:r>
            <a:r>
              <a:rPr lang="es-CO" sz="1400" dirty="0"/>
              <a:t>las percepciones y actitudes frente a su país en todo el mundo</a:t>
            </a:r>
            <a:r>
              <a:rPr lang="es-CO" sz="1400" dirty="0" smtClean="0"/>
              <a:t>.</a:t>
            </a:r>
          </a:p>
          <a:p>
            <a:pPr algn="just"/>
            <a:endParaRPr lang="es-CO" sz="1400" dirty="0"/>
          </a:p>
          <a:p>
            <a:pPr marL="285750" indent="-285750" algn="just">
              <a:buFont typeface="Wingdings" pitchFamily="2" charset="2"/>
              <a:buChar char="ü"/>
            </a:pPr>
            <a:r>
              <a:rPr lang="es-CO" sz="1400" dirty="0"/>
              <a:t>Establecimiento de un servicio de alerta y comunicación para detectar y </a:t>
            </a:r>
            <a:r>
              <a:rPr lang="es-CO" sz="1400" dirty="0" smtClean="0"/>
              <a:t>manejar situaciones </a:t>
            </a:r>
            <a:r>
              <a:rPr lang="es-CO" sz="1400" dirty="0"/>
              <a:t>de crisis donde la imagen del país esté en </a:t>
            </a:r>
            <a:r>
              <a:rPr lang="es-CO" sz="1400" dirty="0" smtClean="0"/>
              <a:t>juego.</a:t>
            </a:r>
          </a:p>
          <a:p>
            <a:pPr algn="just"/>
            <a:endParaRPr lang="es-CO" sz="1400" dirty="0"/>
          </a:p>
          <a:p>
            <a:pPr marL="285750" indent="-285750" algn="just">
              <a:buFont typeface="Wingdings" pitchFamily="2" charset="2"/>
              <a:buChar char="ü"/>
            </a:pPr>
            <a:r>
              <a:rPr lang="es-CO" sz="1400" dirty="0"/>
              <a:t>Creación de un programa de Relaciones Públicas y de </a:t>
            </a:r>
            <a:r>
              <a:rPr lang="es-CO" sz="1400" dirty="0" err="1"/>
              <a:t>lobbying</a:t>
            </a:r>
            <a:r>
              <a:rPr lang="es-CO" sz="1400" dirty="0"/>
              <a:t> en el exterior </a:t>
            </a:r>
            <a:r>
              <a:rPr lang="es-CO" sz="1400" dirty="0" smtClean="0"/>
              <a:t>para satisfacer </a:t>
            </a:r>
            <a:r>
              <a:rPr lang="es-CO" sz="1400" dirty="0"/>
              <a:t>los intereses de España.</a:t>
            </a:r>
          </a:p>
          <a:p>
            <a:pPr algn="just"/>
            <a:endParaRPr lang="es-CO" sz="1400" dirty="0" smtClean="0"/>
          </a:p>
          <a:p>
            <a:pPr marL="285750" indent="-285750" algn="just">
              <a:buFont typeface="Wingdings" pitchFamily="2" charset="2"/>
              <a:buChar char="ü"/>
            </a:pPr>
            <a:r>
              <a:rPr lang="es-CO" sz="1400" dirty="0" smtClean="0"/>
              <a:t>Reforzamiento </a:t>
            </a:r>
            <a:r>
              <a:rPr lang="es-CO" sz="1400" dirty="0"/>
              <a:t>de la acción cultural exterior a través del apoyo al </a:t>
            </a:r>
            <a:r>
              <a:rPr lang="es-CO" sz="1400" dirty="0" smtClean="0"/>
              <a:t>Instituto Cervantes y </a:t>
            </a:r>
            <a:r>
              <a:rPr lang="es-CO" sz="1400" dirty="0"/>
              <a:t>financiando oportunidades de estudio </a:t>
            </a:r>
            <a:r>
              <a:rPr lang="es-CO" sz="1400" dirty="0" smtClean="0"/>
              <a:t>en España </a:t>
            </a:r>
            <a:r>
              <a:rPr lang="es-CO" sz="1400" dirty="0"/>
              <a:t>a extranjeros, gracias a la Fundación </a:t>
            </a:r>
            <a:r>
              <a:rPr lang="es-CO" sz="1400" dirty="0" smtClean="0"/>
              <a:t>Carolina.</a:t>
            </a:r>
          </a:p>
          <a:p>
            <a:pPr algn="just"/>
            <a:endParaRPr lang="es-CO" sz="1400" dirty="0" smtClean="0"/>
          </a:p>
          <a:p>
            <a:pPr marL="285750" indent="-285750" algn="just">
              <a:buFont typeface="Wingdings" pitchFamily="2" charset="2"/>
              <a:buChar char="ü"/>
            </a:pPr>
            <a:r>
              <a:rPr lang="es-CO" sz="1400" dirty="0" smtClean="0"/>
              <a:t>Promoción </a:t>
            </a:r>
            <a:r>
              <a:rPr lang="es-CO" sz="1400" dirty="0"/>
              <a:t>de buenas prácticas de imagen: incentivos para “embajadores de </a:t>
            </a:r>
            <a:r>
              <a:rPr lang="es-CO" sz="1400" dirty="0" smtClean="0"/>
              <a:t>la marca </a:t>
            </a:r>
            <a:r>
              <a:rPr lang="es-CO" sz="1400" dirty="0"/>
              <a:t>España”15 (deportistas, artistas o profesionales) que contribuyan a una </a:t>
            </a:r>
            <a:r>
              <a:rPr lang="es-CO" sz="1400" dirty="0" smtClean="0"/>
              <a:t>mejora en </a:t>
            </a:r>
            <a:r>
              <a:rPr lang="es-CO" sz="1400" dirty="0"/>
              <a:t>la imagen del país.</a:t>
            </a:r>
          </a:p>
          <a:p>
            <a:endParaRPr lang="es-CO" sz="1400" b="1" dirty="0">
              <a:solidFill>
                <a:schemeClr val="bg1"/>
              </a:solidFill>
            </a:endParaRPr>
          </a:p>
        </p:txBody>
      </p:sp>
      <p:sp>
        <p:nvSpPr>
          <p:cNvPr id="5" name="4 Rectángulo"/>
          <p:cNvSpPr/>
          <p:nvPr/>
        </p:nvSpPr>
        <p:spPr>
          <a:xfrm>
            <a:off x="86504" y="188640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s-CO" sz="2400" b="1" dirty="0"/>
              <a:t>A</a:t>
            </a:r>
            <a:r>
              <a:rPr lang="es-CO" sz="2400" b="1" dirty="0" smtClean="0"/>
              <a:t>cciones </a:t>
            </a:r>
            <a:r>
              <a:rPr lang="es-CO" sz="2400" b="1" dirty="0"/>
              <a:t>eficaces </a:t>
            </a:r>
            <a:r>
              <a:rPr lang="es-CO" sz="2400" b="1" dirty="0" smtClean="0"/>
              <a:t> </a:t>
            </a:r>
          </a:p>
          <a:p>
            <a:r>
              <a:rPr lang="es-CO" sz="2400" b="1" dirty="0" smtClean="0"/>
              <a:t>imagen </a:t>
            </a:r>
            <a:r>
              <a:rPr lang="es-CO" sz="2400" b="1" dirty="0"/>
              <a:t>de </a:t>
            </a:r>
            <a:r>
              <a:rPr lang="es-CO" sz="2400" b="1" dirty="0" smtClean="0"/>
              <a:t>España</a:t>
            </a:r>
            <a:endParaRPr lang="es-CO" sz="2400" b="1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888" y="2305184"/>
            <a:ext cx="3435304" cy="33560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23612383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9 Rectángulo"/>
          <p:cNvSpPr/>
          <p:nvPr/>
        </p:nvSpPr>
        <p:spPr>
          <a:xfrm rot="5400000">
            <a:off x="4540210" y="1928813"/>
            <a:ext cx="142875" cy="91440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CO" dirty="0"/>
          </a:p>
        </p:txBody>
      </p:sp>
      <p:sp>
        <p:nvSpPr>
          <p:cNvPr id="12" name="11 Rectángulo"/>
          <p:cNvSpPr/>
          <p:nvPr/>
        </p:nvSpPr>
        <p:spPr>
          <a:xfrm rot="5400000">
            <a:off x="4500562" y="2214563"/>
            <a:ext cx="142875" cy="9144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CO" dirty="0"/>
          </a:p>
        </p:txBody>
      </p:sp>
      <p:sp>
        <p:nvSpPr>
          <p:cNvPr id="13" name="12 Rectángulo"/>
          <p:cNvSpPr/>
          <p:nvPr/>
        </p:nvSpPr>
        <p:spPr>
          <a:xfrm rot="5400000">
            <a:off x="4500562" y="2071688"/>
            <a:ext cx="142875" cy="91440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CO" dirty="0"/>
          </a:p>
        </p:txBody>
      </p:sp>
      <p:sp>
        <p:nvSpPr>
          <p:cNvPr id="2054" name="14 CuadroTexto"/>
          <p:cNvSpPr txBox="1">
            <a:spLocks noChangeArrowheads="1"/>
          </p:cNvSpPr>
          <p:nvPr/>
        </p:nvSpPr>
        <p:spPr bwMode="auto">
          <a:xfrm>
            <a:off x="395536" y="1988840"/>
            <a:ext cx="820891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/>
            <a:endParaRPr lang="es-CO" dirty="0">
              <a:latin typeface="Calibri" pitchFamily="34" charset="0"/>
            </a:endParaRPr>
          </a:p>
        </p:txBody>
      </p:sp>
      <p:pic>
        <p:nvPicPr>
          <p:cNvPr id="15" name="14 Imagen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60032" y="260648"/>
            <a:ext cx="4032448" cy="1368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13 CuadroTexto"/>
          <p:cNvSpPr txBox="1"/>
          <p:nvPr/>
        </p:nvSpPr>
        <p:spPr>
          <a:xfrm>
            <a:off x="3563888" y="1844824"/>
            <a:ext cx="54006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CO" dirty="0" smtClean="0"/>
          </a:p>
          <a:p>
            <a:r>
              <a:rPr lang="es-CO" dirty="0" smtClean="0"/>
              <a:t>       </a:t>
            </a:r>
          </a:p>
          <a:p>
            <a:endParaRPr lang="es-CO" dirty="0" smtClean="0"/>
          </a:p>
          <a:p>
            <a:endParaRPr lang="es-CO" dirty="0" smtClean="0"/>
          </a:p>
          <a:p>
            <a:endParaRPr lang="es-CO" dirty="0" smtClean="0"/>
          </a:p>
          <a:p>
            <a:endParaRPr lang="es-CO" dirty="0" smtClean="0"/>
          </a:p>
          <a:p>
            <a:endParaRPr lang="es-CO" dirty="0" smtClean="0"/>
          </a:p>
          <a:p>
            <a:pPr>
              <a:buFont typeface="Wingdings" pitchFamily="2" charset="2"/>
              <a:buChar char="ü"/>
            </a:pPr>
            <a:endParaRPr lang="es-CO" dirty="0"/>
          </a:p>
        </p:txBody>
      </p:sp>
      <p:sp>
        <p:nvSpPr>
          <p:cNvPr id="16" name="15 Rectángulo"/>
          <p:cNvSpPr/>
          <p:nvPr/>
        </p:nvSpPr>
        <p:spPr>
          <a:xfrm>
            <a:off x="251520" y="2106434"/>
            <a:ext cx="8784977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s-CO" sz="2000" dirty="0"/>
          </a:p>
          <a:p>
            <a:pPr algn="ctr"/>
            <a:endParaRPr lang="es-CO" sz="2000" dirty="0">
              <a:latin typeface="Arial Narrow" pitchFamily="34" charset="0"/>
            </a:endParaRPr>
          </a:p>
          <a:p>
            <a:pPr algn="ctr"/>
            <a:endParaRPr lang="es-CO" sz="2000" b="1" dirty="0">
              <a:solidFill>
                <a:schemeClr val="bg1"/>
              </a:solidFill>
            </a:endParaRPr>
          </a:p>
        </p:txBody>
      </p:sp>
      <p:sp>
        <p:nvSpPr>
          <p:cNvPr id="19" name="18 Rectángulo"/>
          <p:cNvSpPr/>
          <p:nvPr/>
        </p:nvSpPr>
        <p:spPr>
          <a:xfrm>
            <a:off x="179512" y="332656"/>
            <a:ext cx="345960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CO" sz="2800" b="1" dirty="0" smtClean="0"/>
              <a:t>Ejemplo de marca</a:t>
            </a:r>
            <a:r>
              <a:rPr lang="es-CO" sz="2800" b="1" dirty="0"/>
              <a:t>s</a:t>
            </a:r>
            <a:endParaRPr lang="es-CO" sz="2800" b="1" dirty="0" smtClean="0"/>
          </a:p>
        </p:txBody>
      </p:sp>
      <p:sp>
        <p:nvSpPr>
          <p:cNvPr id="3" name="2 Cerrar llave"/>
          <p:cNvSpPr/>
          <p:nvPr/>
        </p:nvSpPr>
        <p:spPr>
          <a:xfrm>
            <a:off x="6732240" y="2716664"/>
            <a:ext cx="45719" cy="2720330"/>
          </a:xfrm>
          <a:prstGeom prst="rightBrace">
            <a:avLst/>
          </a:prstGeom>
          <a:solidFill>
            <a:srgbClr val="FF0000"/>
          </a:solidFill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4" name="3 Rectángulo"/>
          <p:cNvSpPr/>
          <p:nvPr/>
        </p:nvSpPr>
        <p:spPr>
          <a:xfrm>
            <a:off x="4737807" y="2757341"/>
            <a:ext cx="1929077" cy="333595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b="1" dirty="0"/>
              <a:t>Country Brand </a:t>
            </a:r>
            <a:r>
              <a:rPr lang="es-CO" b="1" dirty="0" err="1" smtClean="0"/>
              <a:t>Index</a:t>
            </a:r>
            <a:endParaRPr lang="es-CO" b="1" dirty="0" smtClean="0"/>
          </a:p>
          <a:p>
            <a:endParaRPr lang="es-CO" dirty="0" smtClean="0"/>
          </a:p>
          <a:p>
            <a:r>
              <a:rPr lang="es-CO" dirty="0" smtClean="0"/>
              <a:t>- Atracciones</a:t>
            </a:r>
            <a:endParaRPr lang="es-CO" dirty="0"/>
          </a:p>
          <a:p>
            <a:r>
              <a:rPr lang="es-CO" dirty="0" smtClean="0"/>
              <a:t>- Autenticidad</a:t>
            </a:r>
            <a:r>
              <a:rPr lang="es-CO" dirty="0"/>
              <a:t>, </a:t>
            </a:r>
            <a:endParaRPr lang="es-CO" dirty="0" smtClean="0"/>
          </a:p>
          <a:p>
            <a:r>
              <a:rPr lang="es-CO" dirty="0" smtClean="0"/>
              <a:t>- Geografía</a:t>
            </a:r>
            <a:r>
              <a:rPr lang="es-CO" dirty="0"/>
              <a:t>, </a:t>
            </a:r>
            <a:endParaRPr lang="es-CO" dirty="0" smtClean="0"/>
          </a:p>
          <a:p>
            <a:r>
              <a:rPr lang="es-CO" dirty="0" smtClean="0"/>
              <a:t>- Infraestructura - Cultura</a:t>
            </a:r>
          </a:p>
          <a:p>
            <a:r>
              <a:rPr lang="es-CO" dirty="0" smtClean="0"/>
              <a:t>- Valores </a:t>
            </a:r>
          </a:p>
          <a:p>
            <a:r>
              <a:rPr lang="es-CO" dirty="0" smtClean="0"/>
              <a:t>- Gobernabilidad</a:t>
            </a:r>
          </a:p>
          <a:p>
            <a:r>
              <a:rPr lang="es-CO" dirty="0" smtClean="0">
                <a:solidFill>
                  <a:srgbClr val="FFFF00"/>
                </a:solidFill>
              </a:rPr>
              <a:t>- Economía</a:t>
            </a:r>
            <a:endParaRPr lang="es-CO" b="1" dirty="0">
              <a:solidFill>
                <a:srgbClr val="FFFF00"/>
              </a:solidFill>
            </a:endParaRPr>
          </a:p>
          <a:p>
            <a:endParaRPr lang="es-CO" b="1" dirty="0"/>
          </a:p>
        </p:txBody>
      </p:sp>
      <p:sp>
        <p:nvSpPr>
          <p:cNvPr id="17" name="16 Rectángulo"/>
          <p:cNvSpPr/>
          <p:nvPr/>
        </p:nvSpPr>
        <p:spPr>
          <a:xfrm>
            <a:off x="7018232" y="2276872"/>
            <a:ext cx="1929077" cy="161430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600" b="1" dirty="0" smtClean="0">
                <a:solidFill>
                  <a:schemeClr val="tx1"/>
                </a:solidFill>
              </a:rPr>
              <a:t>‘</a:t>
            </a:r>
            <a:r>
              <a:rPr lang="es-CO" sz="1600" dirty="0" smtClean="0"/>
              <a:t>El </a:t>
            </a:r>
            <a:r>
              <a:rPr lang="es-CO" sz="1600" dirty="0"/>
              <a:t>sueño </a:t>
            </a:r>
            <a:r>
              <a:rPr lang="es-CO" sz="1600" dirty="0" smtClean="0"/>
              <a:t>americano’</a:t>
            </a:r>
            <a:endParaRPr lang="es-CO" sz="1600" b="1" dirty="0"/>
          </a:p>
          <a:p>
            <a:pPr algn="ctr"/>
            <a:r>
              <a:rPr lang="es-CO" sz="1600" i="1" dirty="0"/>
              <a:t>American </a:t>
            </a:r>
            <a:r>
              <a:rPr lang="es-CO" sz="1600" i="1" dirty="0" err="1"/>
              <a:t>way</a:t>
            </a:r>
            <a:r>
              <a:rPr lang="es-CO" sz="1600" i="1" dirty="0"/>
              <a:t> of </a:t>
            </a:r>
            <a:r>
              <a:rPr lang="es-CO" sz="1600" i="1" dirty="0" err="1" smtClean="0"/>
              <a:t>life</a:t>
            </a:r>
            <a:endParaRPr lang="es-CO" sz="1600" i="1" dirty="0" smtClean="0"/>
          </a:p>
          <a:p>
            <a:pPr algn="ctr"/>
            <a:endParaRPr lang="es-CO" sz="1600" i="1" dirty="0" smtClean="0"/>
          </a:p>
          <a:p>
            <a:pPr algn="ctr"/>
            <a:r>
              <a:rPr lang="es-CO" b="1" dirty="0" smtClean="0"/>
              <a:t>Tv  y  el cine</a:t>
            </a:r>
            <a:endParaRPr lang="es-CO" b="1" dirty="0"/>
          </a:p>
        </p:txBody>
      </p:sp>
      <p:sp>
        <p:nvSpPr>
          <p:cNvPr id="26" name="25 Rectángulo"/>
          <p:cNvSpPr/>
          <p:nvPr/>
        </p:nvSpPr>
        <p:spPr>
          <a:xfrm>
            <a:off x="7035411" y="3986525"/>
            <a:ext cx="1929077" cy="230856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Wingdings" pitchFamily="2" charset="2"/>
              <a:buChar char="ü"/>
            </a:pPr>
            <a:r>
              <a:rPr lang="es-CO" sz="1400" dirty="0"/>
              <a:t>B</a:t>
            </a:r>
            <a:r>
              <a:rPr lang="es-CO" sz="1400" dirty="0" smtClean="0"/>
              <a:t>uena casa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es-CO" sz="1400" dirty="0" smtClean="0"/>
              <a:t>Buen</a:t>
            </a:r>
            <a:r>
              <a:rPr lang="es-CO" sz="1400" dirty="0"/>
              <a:t> </a:t>
            </a:r>
            <a:r>
              <a:rPr lang="es-CO" sz="1400" dirty="0" smtClean="0"/>
              <a:t>carro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es-CO" sz="1400" dirty="0"/>
              <a:t>R</a:t>
            </a:r>
            <a:r>
              <a:rPr lang="es-CO" sz="1400" dirty="0" smtClean="0"/>
              <a:t>ecibir </a:t>
            </a:r>
            <a:r>
              <a:rPr lang="es-CO" sz="1400" dirty="0"/>
              <a:t>un salario </a:t>
            </a:r>
            <a:r>
              <a:rPr lang="es-CO" sz="1400" dirty="0" smtClean="0"/>
              <a:t>justo.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es-CO" sz="1400" dirty="0" smtClean="0"/>
              <a:t>Tener </a:t>
            </a:r>
            <a:r>
              <a:rPr lang="es-CO" sz="1400" dirty="0"/>
              <a:t>tiempo para el ocio y el </a:t>
            </a:r>
            <a:r>
              <a:rPr lang="es-CO" sz="1400" dirty="0" smtClean="0"/>
              <a:t>entretenimiento</a:t>
            </a:r>
            <a:r>
              <a:rPr lang="es-CO" sz="1400" dirty="0"/>
              <a:t> </a:t>
            </a:r>
            <a:r>
              <a:rPr lang="es-CO" sz="1400" dirty="0" smtClean="0"/>
              <a:t>en </a:t>
            </a:r>
            <a:r>
              <a:rPr lang="es-CO" sz="1400" dirty="0"/>
              <a:t>familia.</a:t>
            </a:r>
            <a:endParaRPr lang="es-CO" sz="1400" b="1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968358"/>
            <a:ext cx="2047045" cy="16218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7264" y="2757341"/>
            <a:ext cx="1905000" cy="176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364" y="4687341"/>
            <a:ext cx="1402392" cy="16669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064" y="2740915"/>
            <a:ext cx="1658993" cy="17949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8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2907" y="4687341"/>
            <a:ext cx="1899357" cy="17030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53313538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11 Rectángulo"/>
          <p:cNvSpPr/>
          <p:nvPr/>
        </p:nvSpPr>
        <p:spPr>
          <a:xfrm rot="5400000">
            <a:off x="4500562" y="2214563"/>
            <a:ext cx="142875" cy="9144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CO" dirty="0"/>
          </a:p>
        </p:txBody>
      </p:sp>
      <p:sp>
        <p:nvSpPr>
          <p:cNvPr id="2054" name="14 CuadroTexto"/>
          <p:cNvSpPr txBox="1">
            <a:spLocks noChangeArrowheads="1"/>
          </p:cNvSpPr>
          <p:nvPr/>
        </p:nvSpPr>
        <p:spPr bwMode="auto">
          <a:xfrm>
            <a:off x="395536" y="1988840"/>
            <a:ext cx="820891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/>
            <a:endParaRPr lang="es-CO" dirty="0">
              <a:latin typeface="Calibri" pitchFamily="34" charset="0"/>
            </a:endParaRPr>
          </a:p>
        </p:txBody>
      </p:sp>
      <p:pic>
        <p:nvPicPr>
          <p:cNvPr id="15" name="14 Imagen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32040" y="188640"/>
            <a:ext cx="4032448" cy="1368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13 CuadroTexto"/>
          <p:cNvSpPr txBox="1"/>
          <p:nvPr/>
        </p:nvSpPr>
        <p:spPr>
          <a:xfrm>
            <a:off x="5868144" y="1261363"/>
            <a:ext cx="4968552" cy="27392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CO" sz="1600" dirty="0" smtClean="0"/>
          </a:p>
          <a:p>
            <a:r>
              <a:rPr lang="es-CO" sz="1200" dirty="0" smtClean="0"/>
              <a:t>  </a:t>
            </a:r>
          </a:p>
          <a:p>
            <a:endParaRPr lang="es-CO" dirty="0" smtClean="0"/>
          </a:p>
          <a:p>
            <a:r>
              <a:rPr lang="es-CO" dirty="0" smtClean="0"/>
              <a:t>       </a:t>
            </a:r>
          </a:p>
          <a:p>
            <a:endParaRPr lang="es-CO" dirty="0" smtClean="0"/>
          </a:p>
          <a:p>
            <a:endParaRPr lang="es-CO" dirty="0" smtClean="0"/>
          </a:p>
          <a:p>
            <a:endParaRPr lang="es-CO" dirty="0" smtClean="0"/>
          </a:p>
          <a:p>
            <a:endParaRPr lang="es-CO" dirty="0" smtClean="0"/>
          </a:p>
          <a:p>
            <a:endParaRPr lang="es-CO" dirty="0" smtClean="0"/>
          </a:p>
          <a:p>
            <a:pPr>
              <a:buFont typeface="Wingdings" pitchFamily="2" charset="2"/>
              <a:buChar char="ü"/>
            </a:pPr>
            <a:endParaRPr lang="es-CO" dirty="0"/>
          </a:p>
        </p:txBody>
      </p:sp>
      <p:sp>
        <p:nvSpPr>
          <p:cNvPr id="2" name="1 CuadroTexto"/>
          <p:cNvSpPr txBox="1"/>
          <p:nvPr/>
        </p:nvSpPr>
        <p:spPr>
          <a:xfrm>
            <a:off x="-1" y="68432"/>
            <a:ext cx="491508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3200" b="1" dirty="0" smtClean="0"/>
              <a:t>E</a:t>
            </a:r>
            <a:r>
              <a:rPr lang="en-US" sz="3200" dirty="0" err="1" smtClean="0"/>
              <a:t>stados</a:t>
            </a:r>
            <a:r>
              <a:rPr lang="en-US" sz="3200" dirty="0" smtClean="0"/>
              <a:t> </a:t>
            </a:r>
            <a:r>
              <a:rPr lang="en-US" sz="3200" dirty="0" err="1" smtClean="0"/>
              <a:t>Unidos</a:t>
            </a:r>
            <a:endParaRPr lang="en-US" sz="3200" dirty="0" smtClean="0"/>
          </a:p>
          <a:p>
            <a:r>
              <a:rPr lang="en-US" sz="3200" b="1" dirty="0" err="1" smtClean="0"/>
              <a:t>Meca</a:t>
            </a:r>
            <a:r>
              <a:rPr lang="en-US" sz="3200" b="1" dirty="0" smtClean="0"/>
              <a:t> del </a:t>
            </a:r>
            <a:r>
              <a:rPr lang="en-US" sz="3200" b="1" dirty="0" err="1" smtClean="0"/>
              <a:t>entretenimiento</a:t>
            </a:r>
            <a:endParaRPr lang="es-CO" sz="3200" b="1" dirty="0"/>
          </a:p>
          <a:p>
            <a:endParaRPr lang="es-CO" b="1" dirty="0" smtClean="0"/>
          </a:p>
          <a:p>
            <a:endParaRPr lang="es-CO" b="1" dirty="0"/>
          </a:p>
        </p:txBody>
      </p:sp>
      <p:sp>
        <p:nvSpPr>
          <p:cNvPr id="3" name="2 CuadroTexto"/>
          <p:cNvSpPr txBox="1"/>
          <p:nvPr/>
        </p:nvSpPr>
        <p:spPr>
          <a:xfrm>
            <a:off x="3635896" y="1700808"/>
            <a:ext cx="5094312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2400" b="1" dirty="0" err="1" smtClean="0"/>
              <a:t>Idolo</a:t>
            </a:r>
            <a:r>
              <a:rPr lang="en-US" sz="2400" b="1" dirty="0" smtClean="0"/>
              <a:t>s del </a:t>
            </a:r>
            <a:r>
              <a:rPr lang="en-US" sz="2400" b="1" dirty="0" err="1" smtClean="0"/>
              <a:t>mundo</a:t>
            </a:r>
            <a:endParaRPr lang="en-US" sz="2400" b="1" dirty="0" smtClean="0"/>
          </a:p>
          <a:p>
            <a:r>
              <a:rPr lang="es-CO" sz="1400" dirty="0" smtClean="0"/>
              <a:t>Directores </a:t>
            </a:r>
            <a:r>
              <a:rPr lang="es-CO" sz="1400" dirty="0"/>
              <a:t>de cine, actores, actrices, músicos, </a:t>
            </a:r>
            <a:r>
              <a:rPr lang="es-CO" sz="1400" dirty="0" smtClean="0"/>
              <a:t>bandas, escritores </a:t>
            </a:r>
            <a:r>
              <a:rPr lang="es-CO" sz="1400" dirty="0"/>
              <a:t>y artistas </a:t>
            </a:r>
            <a:endParaRPr lang="es-CO" sz="1400" dirty="0" smtClean="0"/>
          </a:p>
          <a:p>
            <a:endParaRPr lang="es-CO" dirty="0"/>
          </a:p>
          <a:p>
            <a:pPr algn="ctr"/>
            <a:r>
              <a:rPr lang="es-CO" sz="1200" dirty="0" err="1" smtClean="0"/>
              <a:t>Woody</a:t>
            </a:r>
            <a:r>
              <a:rPr lang="es-CO" sz="1200" dirty="0" smtClean="0"/>
              <a:t> </a:t>
            </a:r>
            <a:r>
              <a:rPr lang="es-CO" sz="1200" dirty="0"/>
              <a:t>Allen, Tim Burton, Stanley </a:t>
            </a:r>
            <a:r>
              <a:rPr lang="es-CO" sz="1200" dirty="0" err="1"/>
              <a:t>Kubrick</a:t>
            </a:r>
            <a:r>
              <a:rPr lang="es-CO" sz="1200" dirty="0"/>
              <a:t>, George </a:t>
            </a:r>
            <a:r>
              <a:rPr lang="es-CO" sz="1200" dirty="0" smtClean="0"/>
              <a:t>Lucas, </a:t>
            </a:r>
            <a:r>
              <a:rPr lang="it-IT" sz="1200" dirty="0" smtClean="0"/>
              <a:t>Martin </a:t>
            </a:r>
            <a:r>
              <a:rPr lang="it-IT" sz="1200" dirty="0"/>
              <a:t>Scorsese, Steven Spielberg y Quentin Tarantino; Marlon Brando, Robert De </a:t>
            </a:r>
            <a:r>
              <a:rPr lang="it-IT" sz="1200" dirty="0" smtClean="0"/>
              <a:t>Niro, </a:t>
            </a:r>
            <a:r>
              <a:rPr lang="en-US" sz="1200" dirty="0" smtClean="0"/>
              <a:t>Tom </a:t>
            </a:r>
            <a:r>
              <a:rPr lang="en-US" sz="1200" dirty="0"/>
              <a:t>Cruise, Brad Pitt, Harrison Ford, </a:t>
            </a:r>
            <a:r>
              <a:rPr lang="en-US" sz="1200" dirty="0" err="1"/>
              <a:t>Johny</a:t>
            </a:r>
            <a:r>
              <a:rPr lang="en-US" sz="1200" dirty="0"/>
              <a:t> Depp, Tom Hanks, Dustin Hoffman, </a:t>
            </a:r>
            <a:r>
              <a:rPr lang="en-US" sz="1200" dirty="0" smtClean="0"/>
              <a:t>Paul </a:t>
            </a:r>
            <a:r>
              <a:rPr lang="es-CO" sz="1200" dirty="0" err="1" smtClean="0"/>
              <a:t>Newman</a:t>
            </a:r>
            <a:r>
              <a:rPr lang="es-CO" sz="1200" dirty="0"/>
              <a:t>, Jack </a:t>
            </a:r>
            <a:r>
              <a:rPr lang="es-CO" sz="1200" dirty="0" err="1"/>
              <a:t>Nicholson</a:t>
            </a:r>
            <a:r>
              <a:rPr lang="es-CO" sz="1200" dirty="0"/>
              <a:t>, Al </a:t>
            </a:r>
            <a:r>
              <a:rPr lang="es-CO" sz="1200" dirty="0" err="1"/>
              <a:t>Pacino</a:t>
            </a:r>
            <a:r>
              <a:rPr lang="es-CO" sz="1200" dirty="0"/>
              <a:t>; </a:t>
            </a:r>
            <a:r>
              <a:rPr lang="es-CO" sz="1200" dirty="0" err="1"/>
              <a:t>Katharine</a:t>
            </a:r>
            <a:r>
              <a:rPr lang="es-CO" sz="1200" dirty="0"/>
              <a:t> </a:t>
            </a:r>
            <a:r>
              <a:rPr lang="es-CO" sz="1200" dirty="0" err="1"/>
              <a:t>Hepburn</a:t>
            </a:r>
            <a:r>
              <a:rPr lang="es-CO" sz="1200" dirty="0"/>
              <a:t>, Grace Kelly, Marilyn </a:t>
            </a:r>
            <a:r>
              <a:rPr lang="es-CO" sz="1200" dirty="0" smtClean="0"/>
              <a:t>Monroe, Elizabeth </a:t>
            </a:r>
            <a:r>
              <a:rPr lang="es-CO" sz="1200" dirty="0"/>
              <a:t>Taylor, </a:t>
            </a:r>
            <a:r>
              <a:rPr lang="es-CO" sz="1200" dirty="0" err="1"/>
              <a:t>Meryl</a:t>
            </a:r>
            <a:r>
              <a:rPr lang="es-CO" sz="1200" dirty="0"/>
              <a:t> </a:t>
            </a:r>
            <a:r>
              <a:rPr lang="es-CO" sz="1200" dirty="0" err="1"/>
              <a:t>Streep</a:t>
            </a:r>
            <a:r>
              <a:rPr lang="es-CO" sz="1200" dirty="0"/>
              <a:t>, Julia Roberts, Sandra </a:t>
            </a:r>
            <a:r>
              <a:rPr lang="es-CO" sz="1200" dirty="0" err="1"/>
              <a:t>Bullock</a:t>
            </a:r>
            <a:r>
              <a:rPr lang="es-CO" sz="1200" dirty="0"/>
              <a:t>; Elvis Presley, </a:t>
            </a:r>
            <a:r>
              <a:rPr lang="es-CO" sz="1200" dirty="0" err="1"/>
              <a:t>Kurt</a:t>
            </a:r>
            <a:r>
              <a:rPr lang="es-CO" sz="1200" dirty="0"/>
              <a:t> </a:t>
            </a:r>
            <a:r>
              <a:rPr lang="es-CO" sz="1200" dirty="0" err="1" smtClean="0"/>
              <a:t>Cobain</a:t>
            </a:r>
            <a:r>
              <a:rPr lang="es-CO" sz="1200" dirty="0" smtClean="0"/>
              <a:t>, </a:t>
            </a:r>
            <a:r>
              <a:rPr lang="en-US" sz="1200" dirty="0" smtClean="0"/>
              <a:t>Billy </a:t>
            </a:r>
            <a:r>
              <a:rPr lang="en-US" sz="1200" dirty="0"/>
              <a:t>Joel, Alice Cooper, Jim Morrison, Madonna, Britney Spears; Kiss, The Doors y </a:t>
            </a:r>
            <a:r>
              <a:rPr lang="en-US" sz="1200" dirty="0" smtClean="0"/>
              <a:t>Guns </a:t>
            </a:r>
            <a:r>
              <a:rPr lang="es-CO" sz="1200" dirty="0" smtClean="0"/>
              <a:t>N</a:t>
            </a:r>
            <a:r>
              <a:rPr lang="es-CO" sz="1200" dirty="0"/>
              <a:t>’ Roses; Emily </a:t>
            </a:r>
            <a:r>
              <a:rPr lang="es-CO" sz="1200" dirty="0" err="1"/>
              <a:t>Dickinson</a:t>
            </a:r>
            <a:r>
              <a:rPr lang="es-CO" sz="1200" dirty="0"/>
              <a:t>, F. Scott </a:t>
            </a:r>
            <a:r>
              <a:rPr lang="es-CO" sz="1200" dirty="0" err="1"/>
              <a:t>Fitzgerald</a:t>
            </a:r>
            <a:r>
              <a:rPr lang="es-CO" sz="1200" dirty="0"/>
              <a:t>, </a:t>
            </a:r>
            <a:r>
              <a:rPr lang="es-CO" sz="1200" dirty="0" err="1"/>
              <a:t>Benjamin</a:t>
            </a:r>
            <a:r>
              <a:rPr lang="es-CO" sz="1200" dirty="0"/>
              <a:t> Franklin, </a:t>
            </a:r>
            <a:r>
              <a:rPr lang="es-CO" sz="1200" dirty="0" err="1"/>
              <a:t>Ernest</a:t>
            </a:r>
            <a:r>
              <a:rPr lang="es-CO" sz="1200" dirty="0"/>
              <a:t> </a:t>
            </a:r>
            <a:r>
              <a:rPr lang="es-CO" sz="1200" dirty="0" smtClean="0"/>
              <a:t>Hemingway, </a:t>
            </a:r>
            <a:r>
              <a:rPr lang="en-US" sz="1200" dirty="0" smtClean="0"/>
              <a:t>Stephen </a:t>
            </a:r>
            <a:r>
              <a:rPr lang="en-US" sz="1200" dirty="0"/>
              <a:t>King, Henry Miller, Edgar Allan Poe, John Smith, Richard Wright, Robert </a:t>
            </a:r>
            <a:r>
              <a:rPr lang="en-US" sz="1200" dirty="0" smtClean="0"/>
              <a:t>Clark</a:t>
            </a:r>
            <a:r>
              <a:rPr lang="es-CO" sz="1200" dirty="0" smtClean="0"/>
              <a:t>; </a:t>
            </a:r>
            <a:r>
              <a:rPr lang="es-CO" sz="1200" dirty="0"/>
              <a:t>Jackson </a:t>
            </a:r>
            <a:r>
              <a:rPr lang="es-CO" sz="1200" dirty="0" err="1"/>
              <a:t>Pollock</a:t>
            </a:r>
            <a:r>
              <a:rPr lang="es-CO" sz="1200" dirty="0"/>
              <a:t> y Andy </a:t>
            </a:r>
            <a:r>
              <a:rPr lang="es-CO" sz="1200" dirty="0" err="1" smtClean="0"/>
              <a:t>Warhol</a:t>
            </a:r>
            <a:r>
              <a:rPr lang="es-CO" sz="1200" dirty="0" smtClean="0"/>
              <a:t>. </a:t>
            </a:r>
          </a:p>
          <a:p>
            <a:pPr algn="ctr"/>
            <a:endParaRPr lang="es-CO" sz="1200" dirty="0" smtClean="0"/>
          </a:p>
          <a:p>
            <a:r>
              <a:rPr lang="es-CO" sz="2400" b="1" dirty="0" smtClean="0"/>
              <a:t>Marca</a:t>
            </a:r>
            <a:r>
              <a:rPr lang="en-US" sz="2400" b="1" dirty="0" smtClean="0"/>
              <a:t>s </a:t>
            </a:r>
            <a:r>
              <a:rPr lang="en-US" sz="2400" b="1" dirty="0" err="1" smtClean="0"/>
              <a:t>reconocidas</a:t>
            </a:r>
            <a:r>
              <a:rPr lang="en-US" sz="2400" b="1" dirty="0" smtClean="0"/>
              <a:t> </a:t>
            </a:r>
            <a:endParaRPr lang="en-US" sz="2400" b="1" dirty="0"/>
          </a:p>
          <a:p>
            <a:pPr algn="ctr"/>
            <a:endParaRPr lang="es-CO" sz="1200" dirty="0"/>
          </a:p>
          <a:p>
            <a:pPr algn="ctr"/>
            <a:r>
              <a:rPr lang="it-IT" sz="1200" dirty="0"/>
              <a:t>Coca- Cola, Pepsi, McDonald’s, Pizza </a:t>
            </a:r>
            <a:r>
              <a:rPr lang="it-IT" sz="1200" dirty="0" smtClean="0"/>
              <a:t>Hut, </a:t>
            </a:r>
            <a:r>
              <a:rPr lang="es-CO" sz="1200" dirty="0" smtClean="0"/>
              <a:t>KFC </a:t>
            </a:r>
            <a:r>
              <a:rPr lang="es-CO" sz="1200" dirty="0"/>
              <a:t>(Kentucky </a:t>
            </a:r>
            <a:r>
              <a:rPr lang="es-CO" sz="1200" dirty="0" err="1"/>
              <a:t>Fried</a:t>
            </a:r>
            <a:r>
              <a:rPr lang="es-CO" sz="1200" dirty="0"/>
              <a:t> </a:t>
            </a:r>
            <a:r>
              <a:rPr lang="es-CO" sz="1200" dirty="0" err="1"/>
              <a:t>Chicken</a:t>
            </a:r>
            <a:r>
              <a:rPr lang="es-CO" sz="1200" dirty="0"/>
              <a:t>), Taco Bell, </a:t>
            </a:r>
            <a:r>
              <a:rPr lang="es-CO" sz="1200" dirty="0" err="1"/>
              <a:t>Hershey’s</a:t>
            </a:r>
            <a:r>
              <a:rPr lang="es-CO" sz="1200" dirty="0"/>
              <a:t>, salsa de tomate Heinz, </a:t>
            </a:r>
            <a:r>
              <a:rPr lang="es-CO" sz="1200" dirty="0" err="1"/>
              <a:t>Kraft</a:t>
            </a:r>
            <a:r>
              <a:rPr lang="es-CO" sz="1200" dirty="0"/>
              <a:t>,</a:t>
            </a:r>
          </a:p>
          <a:p>
            <a:pPr algn="ctr"/>
            <a:r>
              <a:rPr lang="es-CO" sz="1200" dirty="0" err="1"/>
              <a:t>Kleenex</a:t>
            </a:r>
            <a:r>
              <a:rPr lang="es-CO" sz="1200" dirty="0"/>
              <a:t>, Nike, Adidas, Tommy </a:t>
            </a:r>
            <a:r>
              <a:rPr lang="es-CO" sz="1200" dirty="0" err="1"/>
              <a:t>Hilfiger</a:t>
            </a:r>
            <a:r>
              <a:rPr lang="es-CO" sz="1200" dirty="0"/>
              <a:t>, Liz </a:t>
            </a:r>
            <a:r>
              <a:rPr lang="es-CO" sz="1200" dirty="0" err="1"/>
              <a:t>Claiborne</a:t>
            </a:r>
            <a:r>
              <a:rPr lang="es-CO" sz="1200" dirty="0"/>
              <a:t>, Calvin Klein, Ralph Lauren, </a:t>
            </a:r>
            <a:r>
              <a:rPr lang="es-CO" sz="1200" dirty="0" err="1" smtClean="0"/>
              <a:t>Wal</a:t>
            </a:r>
            <a:r>
              <a:rPr lang="es-CO" sz="1200" dirty="0" smtClean="0"/>
              <a:t> </a:t>
            </a:r>
            <a:r>
              <a:rPr lang="en-US" sz="1200" dirty="0" smtClean="0"/>
              <a:t>Mart</a:t>
            </a:r>
            <a:r>
              <a:rPr lang="en-US" sz="1200" dirty="0"/>
              <a:t>, K-mart, Home Depot, Toys r’ Us, Disney, Hewlett- Packard, Apple </a:t>
            </a:r>
            <a:r>
              <a:rPr lang="en-US" sz="1200" dirty="0" err="1"/>
              <a:t>Inc</a:t>
            </a:r>
            <a:r>
              <a:rPr lang="en-US" sz="1200" dirty="0"/>
              <a:t>, </a:t>
            </a:r>
            <a:r>
              <a:rPr lang="en-US" sz="1200" dirty="0" err="1" smtClean="0"/>
              <a:t>Ipod</a:t>
            </a:r>
            <a:r>
              <a:rPr lang="en-US" sz="1200" dirty="0" smtClean="0"/>
              <a:t>, </a:t>
            </a:r>
            <a:r>
              <a:rPr lang="es-CO" sz="1200" dirty="0" smtClean="0"/>
              <a:t>Microsoft</a:t>
            </a:r>
            <a:r>
              <a:rPr lang="es-CO" sz="1200" dirty="0"/>
              <a:t>, Google, </a:t>
            </a:r>
            <a:r>
              <a:rPr lang="es-CO" sz="1200" dirty="0" err="1"/>
              <a:t>Yahoo</a:t>
            </a:r>
            <a:r>
              <a:rPr lang="es-CO" sz="1200" dirty="0"/>
              <a:t>, Visa, </a:t>
            </a:r>
            <a:r>
              <a:rPr lang="es-CO" sz="1200" dirty="0" err="1"/>
              <a:t>Mastercard</a:t>
            </a:r>
            <a:r>
              <a:rPr lang="es-CO" sz="1200" dirty="0"/>
              <a:t>, Nokia, Motorola, LG, AT&amp;T, </a:t>
            </a:r>
            <a:r>
              <a:rPr lang="es-CO" sz="1200" dirty="0" err="1"/>
              <a:t>Citibank</a:t>
            </a:r>
            <a:r>
              <a:rPr lang="es-CO" sz="1200" dirty="0"/>
              <a:t>, </a:t>
            </a:r>
            <a:r>
              <a:rPr lang="es-CO" sz="1200" dirty="0" smtClean="0"/>
              <a:t>Bank of </a:t>
            </a:r>
            <a:r>
              <a:rPr lang="es-CO" sz="1200" dirty="0" err="1"/>
              <a:t>America</a:t>
            </a:r>
            <a:r>
              <a:rPr lang="es-CO" sz="1200" dirty="0"/>
              <a:t>.</a:t>
            </a:r>
            <a:r>
              <a:rPr lang="es-CO" sz="1200" dirty="0"/>
              <a:t/>
            </a:r>
            <a:br>
              <a:rPr lang="es-CO" sz="1200" dirty="0"/>
            </a:br>
            <a:endParaRPr lang="es-CO" sz="1200" dirty="0"/>
          </a:p>
        </p:txBody>
      </p:sp>
      <p:sp>
        <p:nvSpPr>
          <p:cNvPr id="4" name="3 Rectángulo"/>
          <p:cNvSpPr/>
          <p:nvPr/>
        </p:nvSpPr>
        <p:spPr>
          <a:xfrm>
            <a:off x="271502" y="4000574"/>
            <a:ext cx="2626449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Wingdings" pitchFamily="2" charset="2"/>
              <a:buChar char="ü"/>
            </a:pPr>
            <a:r>
              <a:rPr lang="es-CO" sz="3200" dirty="0" smtClean="0"/>
              <a:t>Marcas 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es-CO" sz="3200" dirty="0" smtClean="0"/>
              <a:t>Productos  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es-CO" sz="3200" dirty="0" smtClean="0"/>
              <a:t>Personas </a:t>
            </a:r>
            <a:r>
              <a:rPr lang="es-CO" sz="3200" dirty="0"/>
              <a:t>famosas</a:t>
            </a:r>
            <a:endParaRPr lang="es-CO" sz="3200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367" y="1957208"/>
            <a:ext cx="2644775" cy="1782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4" name="14 CuadroTexto"/>
          <p:cNvSpPr txBox="1">
            <a:spLocks noChangeArrowheads="1"/>
          </p:cNvSpPr>
          <p:nvPr/>
        </p:nvSpPr>
        <p:spPr bwMode="auto">
          <a:xfrm>
            <a:off x="395536" y="1988840"/>
            <a:ext cx="820891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/>
            <a:endParaRPr lang="es-CO" dirty="0">
              <a:latin typeface="Calibri" pitchFamily="34" charset="0"/>
            </a:endParaRPr>
          </a:p>
        </p:txBody>
      </p:sp>
      <p:pic>
        <p:nvPicPr>
          <p:cNvPr id="15" name="14 Imagen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32040" y="188640"/>
            <a:ext cx="4032448" cy="1368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13 CuadroTexto"/>
          <p:cNvSpPr txBox="1"/>
          <p:nvPr/>
        </p:nvSpPr>
        <p:spPr>
          <a:xfrm>
            <a:off x="5868144" y="1261363"/>
            <a:ext cx="4968552" cy="27392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CO" sz="1600" dirty="0" smtClean="0"/>
          </a:p>
          <a:p>
            <a:r>
              <a:rPr lang="es-CO" sz="1200" dirty="0" smtClean="0"/>
              <a:t>  </a:t>
            </a:r>
          </a:p>
          <a:p>
            <a:endParaRPr lang="es-CO" dirty="0" smtClean="0"/>
          </a:p>
          <a:p>
            <a:r>
              <a:rPr lang="es-CO" dirty="0" smtClean="0"/>
              <a:t>       </a:t>
            </a:r>
          </a:p>
          <a:p>
            <a:endParaRPr lang="es-CO" dirty="0" smtClean="0"/>
          </a:p>
          <a:p>
            <a:endParaRPr lang="es-CO" dirty="0" smtClean="0"/>
          </a:p>
          <a:p>
            <a:endParaRPr lang="es-CO" dirty="0" smtClean="0"/>
          </a:p>
          <a:p>
            <a:endParaRPr lang="es-CO" dirty="0" smtClean="0"/>
          </a:p>
          <a:p>
            <a:endParaRPr lang="es-CO" dirty="0" smtClean="0"/>
          </a:p>
          <a:p>
            <a:pPr>
              <a:buFont typeface="Wingdings" pitchFamily="2" charset="2"/>
              <a:buChar char="ü"/>
            </a:pPr>
            <a:endParaRPr lang="es-CO" dirty="0"/>
          </a:p>
        </p:txBody>
      </p:sp>
      <p:sp>
        <p:nvSpPr>
          <p:cNvPr id="2" name="1 CuadroTexto"/>
          <p:cNvSpPr txBox="1"/>
          <p:nvPr/>
        </p:nvSpPr>
        <p:spPr>
          <a:xfrm>
            <a:off x="407656" y="404664"/>
            <a:ext cx="3956532" cy="184665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2400" b="1" dirty="0" smtClean="0"/>
              <a:t>La inigualable ‘</a:t>
            </a:r>
            <a:r>
              <a:rPr lang="es-CO" sz="2400" b="1" dirty="0" err="1" smtClean="0"/>
              <a:t>Fa</a:t>
            </a:r>
            <a:r>
              <a:rPr lang="es-CO" sz="2400" b="1" dirty="0" err="1" smtClean="0"/>
              <a:t>st</a:t>
            </a:r>
            <a:r>
              <a:rPr lang="es-CO" sz="2400" b="1" dirty="0" smtClean="0"/>
              <a:t> </a:t>
            </a:r>
            <a:r>
              <a:rPr lang="es-CO" sz="2400" b="1" dirty="0" err="1" smtClean="0"/>
              <a:t>Food</a:t>
            </a:r>
            <a:r>
              <a:rPr lang="es-CO" sz="2400" b="1" dirty="0" smtClean="0"/>
              <a:t>’</a:t>
            </a:r>
          </a:p>
          <a:p>
            <a:endParaRPr lang="es-CO" sz="2400" b="1" dirty="0" smtClean="0"/>
          </a:p>
          <a:p>
            <a:endParaRPr lang="es-CO" sz="2400" b="1" dirty="0"/>
          </a:p>
          <a:p>
            <a:r>
              <a:rPr lang="es-CO" sz="2400" b="1" dirty="0" smtClean="0"/>
              <a:t>La magia del mercadeo</a:t>
            </a:r>
            <a:endParaRPr lang="es-CO" sz="2400" b="1" dirty="0" smtClean="0"/>
          </a:p>
          <a:p>
            <a:endParaRPr lang="es-CO" b="1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112" y="2246243"/>
            <a:ext cx="2248600" cy="1352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2049310"/>
            <a:ext cx="1584176" cy="15960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6168" y="2038489"/>
            <a:ext cx="1559974" cy="15599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3 Flecha derecha"/>
          <p:cNvSpPr/>
          <p:nvPr/>
        </p:nvSpPr>
        <p:spPr>
          <a:xfrm>
            <a:off x="3212061" y="2740447"/>
            <a:ext cx="576063" cy="363812"/>
          </a:xfrm>
          <a:prstGeom prst="rightArrow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314" y="3857848"/>
            <a:ext cx="1914149" cy="1515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15 Flecha derecha"/>
          <p:cNvSpPr/>
          <p:nvPr/>
        </p:nvSpPr>
        <p:spPr>
          <a:xfrm>
            <a:off x="3111961" y="4433626"/>
            <a:ext cx="576063" cy="363812"/>
          </a:xfrm>
          <a:prstGeom prst="rightArrow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10246" name="Picture 6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8832" y="3921700"/>
            <a:ext cx="1449912" cy="1449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7" name="Picture 7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2171" y="3933393"/>
            <a:ext cx="1553971" cy="14398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8" name="Picture 8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59" y="5518150"/>
            <a:ext cx="944563" cy="1196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9" name="Picture 9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424" y="5534025"/>
            <a:ext cx="1577975" cy="1181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9" name="18 Flecha derecha"/>
          <p:cNvSpPr/>
          <p:nvPr/>
        </p:nvSpPr>
        <p:spPr>
          <a:xfrm>
            <a:off x="3111961" y="5934731"/>
            <a:ext cx="576063" cy="363812"/>
          </a:xfrm>
          <a:prstGeom prst="rightArrow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10250" name="Picture 10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1135" y="4223878"/>
            <a:ext cx="1183056" cy="7833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51" name="Picture 11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6129" y="2511545"/>
            <a:ext cx="1153068" cy="6715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52" name="Picture 12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68519" y="5696528"/>
            <a:ext cx="1288287" cy="8560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66853514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11 Rectángulo"/>
          <p:cNvSpPr/>
          <p:nvPr/>
        </p:nvSpPr>
        <p:spPr>
          <a:xfrm rot="5400000">
            <a:off x="4500562" y="2214563"/>
            <a:ext cx="142875" cy="9144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CO" dirty="0"/>
          </a:p>
        </p:txBody>
      </p:sp>
      <p:sp>
        <p:nvSpPr>
          <p:cNvPr id="2054" name="14 CuadroTexto"/>
          <p:cNvSpPr txBox="1">
            <a:spLocks noChangeArrowheads="1"/>
          </p:cNvSpPr>
          <p:nvPr/>
        </p:nvSpPr>
        <p:spPr bwMode="auto">
          <a:xfrm>
            <a:off x="395536" y="1988840"/>
            <a:ext cx="820891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/>
            <a:endParaRPr lang="es-CO" dirty="0">
              <a:latin typeface="Calibri" pitchFamily="34" charset="0"/>
            </a:endParaRPr>
          </a:p>
        </p:txBody>
      </p:sp>
      <p:pic>
        <p:nvPicPr>
          <p:cNvPr id="15" name="14 Imagen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32040" y="188640"/>
            <a:ext cx="4032448" cy="1368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13 CuadroTexto"/>
          <p:cNvSpPr txBox="1"/>
          <p:nvPr/>
        </p:nvSpPr>
        <p:spPr>
          <a:xfrm>
            <a:off x="5868144" y="1261363"/>
            <a:ext cx="4968552" cy="27392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CO" sz="1600" dirty="0" smtClean="0"/>
          </a:p>
          <a:p>
            <a:r>
              <a:rPr lang="es-CO" sz="1200" dirty="0" smtClean="0"/>
              <a:t>  </a:t>
            </a:r>
          </a:p>
          <a:p>
            <a:endParaRPr lang="es-CO" dirty="0" smtClean="0"/>
          </a:p>
          <a:p>
            <a:r>
              <a:rPr lang="es-CO" dirty="0" smtClean="0"/>
              <a:t>       </a:t>
            </a:r>
          </a:p>
          <a:p>
            <a:endParaRPr lang="es-CO" dirty="0" smtClean="0"/>
          </a:p>
          <a:p>
            <a:endParaRPr lang="es-CO" dirty="0" smtClean="0"/>
          </a:p>
          <a:p>
            <a:endParaRPr lang="es-CO" dirty="0" smtClean="0"/>
          </a:p>
          <a:p>
            <a:endParaRPr lang="es-CO" dirty="0" smtClean="0"/>
          </a:p>
          <a:p>
            <a:endParaRPr lang="es-CO" dirty="0" smtClean="0"/>
          </a:p>
          <a:p>
            <a:pPr>
              <a:buFont typeface="Wingdings" pitchFamily="2" charset="2"/>
              <a:buChar char="ü"/>
            </a:pPr>
            <a:endParaRPr lang="es-CO" dirty="0"/>
          </a:p>
        </p:txBody>
      </p:sp>
      <p:sp>
        <p:nvSpPr>
          <p:cNvPr id="2" name="1 CuadroTexto"/>
          <p:cNvSpPr txBox="1"/>
          <p:nvPr/>
        </p:nvSpPr>
        <p:spPr>
          <a:xfrm>
            <a:off x="407656" y="404664"/>
            <a:ext cx="2063385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2800" b="1" dirty="0" smtClean="0"/>
              <a:t>Marca Paí</a:t>
            </a:r>
            <a:r>
              <a:rPr lang="es-CO" sz="2800" b="1" i="1" dirty="0"/>
              <a:t>s</a:t>
            </a:r>
            <a:endParaRPr lang="es-CO" sz="2800" b="1" dirty="0" smtClean="0"/>
          </a:p>
          <a:p>
            <a:endParaRPr lang="es-CO" b="1" dirty="0"/>
          </a:p>
        </p:txBody>
      </p:sp>
      <p:sp>
        <p:nvSpPr>
          <p:cNvPr id="3" name="2 CuadroTexto"/>
          <p:cNvSpPr txBox="1"/>
          <p:nvPr/>
        </p:nvSpPr>
        <p:spPr>
          <a:xfrm>
            <a:off x="-72008" y="4478239"/>
            <a:ext cx="9144000" cy="4001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600" i="1" dirty="0" smtClean="0"/>
              <a:t>‘Estados Unidos continúa </a:t>
            </a:r>
            <a:r>
              <a:rPr lang="es-CO" sz="1600" i="1" dirty="0"/>
              <a:t>siendo un imán turístico por su espíritu de </a:t>
            </a:r>
            <a:r>
              <a:rPr lang="es-CO" sz="1600" i="1" dirty="0" smtClean="0"/>
              <a:t>diversión </a:t>
            </a:r>
            <a:r>
              <a:rPr lang="es-CO" sz="1600" i="1" dirty="0"/>
              <a:t>y por sus enormes </a:t>
            </a:r>
            <a:r>
              <a:rPr lang="es-CO" sz="1600" i="1" dirty="0" smtClean="0"/>
              <a:t>redes empresariales </a:t>
            </a:r>
            <a:r>
              <a:rPr lang="es-CO" sz="1600" i="1" dirty="0"/>
              <a:t>y de entretenimiento que brindan una gran variedad de experiencias ricas y</a:t>
            </a:r>
          </a:p>
          <a:p>
            <a:r>
              <a:rPr lang="es-CO" sz="1600" i="1" dirty="0" smtClean="0"/>
              <a:t>diversas’ </a:t>
            </a:r>
          </a:p>
          <a:p>
            <a:endParaRPr lang="es-CO" sz="1600" i="1" dirty="0"/>
          </a:p>
          <a:p>
            <a:r>
              <a:rPr lang="es-CO" sz="1600" dirty="0" err="1"/>
              <a:t>Yoo</a:t>
            </a:r>
            <a:r>
              <a:rPr lang="es-CO" sz="1600" dirty="0"/>
              <a:t> </a:t>
            </a:r>
            <a:r>
              <a:rPr lang="es-CO" sz="1600" dirty="0" err="1"/>
              <a:t>Hwa</a:t>
            </a:r>
            <a:r>
              <a:rPr lang="es-CO" sz="1600" dirty="0"/>
              <a:t> Almaraz-</a:t>
            </a:r>
            <a:r>
              <a:rPr lang="es-CO" sz="1600" dirty="0" err="1"/>
              <a:t>Hwang</a:t>
            </a:r>
            <a:r>
              <a:rPr lang="es-CO" sz="1600" dirty="0"/>
              <a:t>, de </a:t>
            </a:r>
            <a:r>
              <a:rPr lang="es-CO" sz="1600" dirty="0" smtClean="0"/>
              <a:t>California: </a:t>
            </a:r>
            <a:r>
              <a:rPr lang="es-CO" sz="1600" i="1" dirty="0" smtClean="0"/>
              <a:t>“Los </a:t>
            </a:r>
            <a:r>
              <a:rPr lang="es-CO" sz="1600" i="1" dirty="0"/>
              <a:t>Estados Unidos que yo conozco están llenos de </a:t>
            </a:r>
            <a:r>
              <a:rPr lang="es-CO" sz="1600" i="1" dirty="0" smtClean="0"/>
              <a:t>deseo, coraje</a:t>
            </a:r>
            <a:r>
              <a:rPr lang="es-CO" sz="1600" i="1" dirty="0"/>
              <a:t>, culturas e idiomas. Incorporé a los 50 estados como pequeños bloques y elegí</a:t>
            </a:r>
          </a:p>
          <a:p>
            <a:r>
              <a:rPr lang="es-CO" sz="1600" i="1" dirty="0"/>
              <a:t>colores cálidos porque América nos invita a todos. Quería mostrar los elementos</a:t>
            </a:r>
          </a:p>
          <a:p>
            <a:r>
              <a:rPr lang="es-CO" sz="1600" i="1" dirty="0"/>
              <a:t>armónicos en la palabra USA.”</a:t>
            </a:r>
            <a:endParaRPr lang="es-CO" sz="1600" dirty="0"/>
          </a:p>
          <a:p>
            <a:pPr algn="ctr"/>
            <a:endParaRPr lang="es-CO" dirty="0"/>
          </a:p>
          <a:p>
            <a:pPr algn="ctr"/>
            <a:endParaRPr lang="es-CO" dirty="0">
              <a:latin typeface="Arial Narrow" pitchFamily="34" charset="0"/>
            </a:endParaRPr>
          </a:p>
          <a:p>
            <a:pPr algn="ctr"/>
            <a:endParaRPr lang="es-CO" dirty="0" smtClean="0">
              <a:latin typeface="Arial Narrow" pitchFamily="34" charset="0"/>
            </a:endParaRPr>
          </a:p>
          <a:p>
            <a:pPr algn="ctr"/>
            <a:endParaRPr lang="es-CO" dirty="0">
              <a:latin typeface="Arial Narrow" pitchFamily="34" charset="0"/>
            </a:endParaRPr>
          </a:p>
          <a:p>
            <a:pPr algn="ctr"/>
            <a:endParaRPr lang="es-CO" dirty="0" smtClean="0">
              <a:latin typeface="Arial Narrow" pitchFamily="34" charset="0"/>
            </a:endParaRPr>
          </a:p>
          <a:p>
            <a:pPr algn="ctr"/>
            <a:endParaRPr lang="es-CO" dirty="0">
              <a:latin typeface="Arial Narrow" pitchFamily="34" charset="0"/>
            </a:endParaRPr>
          </a:p>
          <a:p>
            <a:pPr algn="ctr"/>
            <a:endParaRPr lang="es-CO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988840"/>
            <a:ext cx="8568952" cy="21950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24572553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11 Rectángulo"/>
          <p:cNvSpPr/>
          <p:nvPr/>
        </p:nvSpPr>
        <p:spPr>
          <a:xfrm rot="5400000">
            <a:off x="4500562" y="2214563"/>
            <a:ext cx="142875" cy="9144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CO" dirty="0"/>
          </a:p>
        </p:txBody>
      </p:sp>
      <p:sp>
        <p:nvSpPr>
          <p:cNvPr id="2054" name="14 CuadroTexto"/>
          <p:cNvSpPr txBox="1">
            <a:spLocks noChangeArrowheads="1"/>
          </p:cNvSpPr>
          <p:nvPr/>
        </p:nvSpPr>
        <p:spPr bwMode="auto">
          <a:xfrm>
            <a:off x="395536" y="1988840"/>
            <a:ext cx="820891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/>
            <a:endParaRPr lang="es-CO" dirty="0">
              <a:latin typeface="Calibri" pitchFamily="34" charset="0"/>
            </a:endParaRPr>
          </a:p>
        </p:txBody>
      </p:sp>
      <p:pic>
        <p:nvPicPr>
          <p:cNvPr id="15" name="14 Imagen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60032" y="260648"/>
            <a:ext cx="4032448" cy="1368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13 CuadroTexto"/>
          <p:cNvSpPr txBox="1"/>
          <p:nvPr/>
        </p:nvSpPr>
        <p:spPr>
          <a:xfrm>
            <a:off x="3563888" y="1844824"/>
            <a:ext cx="54006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CO" dirty="0" smtClean="0"/>
          </a:p>
          <a:p>
            <a:r>
              <a:rPr lang="es-CO" dirty="0" smtClean="0"/>
              <a:t>       </a:t>
            </a:r>
          </a:p>
          <a:p>
            <a:endParaRPr lang="es-CO" dirty="0" smtClean="0"/>
          </a:p>
          <a:p>
            <a:endParaRPr lang="es-CO" dirty="0" smtClean="0"/>
          </a:p>
          <a:p>
            <a:endParaRPr lang="es-CO" dirty="0" smtClean="0"/>
          </a:p>
          <a:p>
            <a:endParaRPr lang="es-CO" dirty="0" smtClean="0"/>
          </a:p>
          <a:p>
            <a:endParaRPr lang="es-CO" dirty="0" smtClean="0"/>
          </a:p>
          <a:p>
            <a:pPr>
              <a:buFont typeface="Wingdings" pitchFamily="2" charset="2"/>
              <a:buChar char="ü"/>
            </a:pPr>
            <a:endParaRPr lang="es-CO" dirty="0"/>
          </a:p>
        </p:txBody>
      </p:sp>
      <p:sp>
        <p:nvSpPr>
          <p:cNvPr id="16" name="15 Rectángulo"/>
          <p:cNvSpPr/>
          <p:nvPr/>
        </p:nvSpPr>
        <p:spPr>
          <a:xfrm>
            <a:off x="251520" y="2106434"/>
            <a:ext cx="8784977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s-CO" sz="2000" dirty="0"/>
          </a:p>
          <a:p>
            <a:pPr algn="ctr"/>
            <a:endParaRPr lang="es-CO" sz="2000" dirty="0">
              <a:latin typeface="Arial Narrow" pitchFamily="34" charset="0"/>
            </a:endParaRPr>
          </a:p>
          <a:p>
            <a:pPr algn="ctr"/>
            <a:endParaRPr lang="es-CO" sz="2000" b="1" dirty="0">
              <a:solidFill>
                <a:schemeClr val="bg1"/>
              </a:solidFill>
            </a:endParaRPr>
          </a:p>
        </p:txBody>
      </p:sp>
      <p:sp>
        <p:nvSpPr>
          <p:cNvPr id="19" name="18 Rectángulo"/>
          <p:cNvSpPr/>
          <p:nvPr/>
        </p:nvSpPr>
        <p:spPr>
          <a:xfrm>
            <a:off x="179512" y="332656"/>
            <a:ext cx="345960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CO" sz="2800" b="1" dirty="0" smtClean="0"/>
              <a:t>Ejemplo de marca</a:t>
            </a:r>
            <a:r>
              <a:rPr lang="es-CO" sz="2800" b="1" dirty="0"/>
              <a:t>s</a:t>
            </a:r>
            <a:endParaRPr lang="es-CO" sz="2800" b="1" dirty="0" smtClean="0"/>
          </a:p>
        </p:txBody>
      </p:sp>
      <p:sp>
        <p:nvSpPr>
          <p:cNvPr id="2" name="1 CuadroTexto"/>
          <p:cNvSpPr txBox="1"/>
          <p:nvPr/>
        </p:nvSpPr>
        <p:spPr>
          <a:xfrm>
            <a:off x="4695091" y="1527175"/>
            <a:ext cx="44342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CO" dirty="0"/>
          </a:p>
          <a:p>
            <a:r>
              <a:rPr lang="es-CO" b="1" dirty="0"/>
              <a:t>Country Brand </a:t>
            </a:r>
            <a:r>
              <a:rPr lang="es-CO" b="1" dirty="0" err="1" smtClean="0"/>
              <a:t>Index</a:t>
            </a:r>
            <a:r>
              <a:rPr lang="es-CO" b="1" dirty="0" smtClean="0"/>
              <a:t> - </a:t>
            </a:r>
            <a:r>
              <a:rPr lang="es-CO" dirty="0" smtClean="0"/>
              <a:t>Primer puesto en Marca País </a:t>
            </a:r>
            <a:r>
              <a:rPr lang="es-CO" b="1" dirty="0"/>
              <a:t>2005</a:t>
            </a:r>
            <a:endParaRPr lang="es-CO" dirty="0" smtClean="0"/>
          </a:p>
          <a:p>
            <a:endParaRPr lang="es-CO" dirty="0"/>
          </a:p>
        </p:txBody>
      </p:sp>
      <p:sp>
        <p:nvSpPr>
          <p:cNvPr id="3" name="2 Cerrar llave"/>
          <p:cNvSpPr/>
          <p:nvPr/>
        </p:nvSpPr>
        <p:spPr>
          <a:xfrm>
            <a:off x="6732240" y="2716664"/>
            <a:ext cx="45719" cy="2720330"/>
          </a:xfrm>
          <a:prstGeom prst="rightBrace">
            <a:avLst/>
          </a:prstGeom>
          <a:solidFill>
            <a:srgbClr val="FF0000"/>
          </a:solidFill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4" name="3 Rectángulo"/>
          <p:cNvSpPr/>
          <p:nvPr/>
        </p:nvSpPr>
        <p:spPr>
          <a:xfrm>
            <a:off x="4737807" y="2553927"/>
            <a:ext cx="1929077" cy="404342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400" b="1" dirty="0" smtClean="0"/>
              <a:t>Clave del é</a:t>
            </a:r>
            <a:r>
              <a:rPr lang="es-CO" sz="1400" b="1" dirty="0"/>
              <a:t>x</a:t>
            </a:r>
            <a:r>
              <a:rPr lang="es-CO" sz="1400" b="1" dirty="0" smtClean="0"/>
              <a:t>ito</a:t>
            </a:r>
          </a:p>
          <a:p>
            <a:endParaRPr lang="es-CO" sz="1200" dirty="0"/>
          </a:p>
          <a:p>
            <a:pPr marL="171450" indent="-171450" algn="ctr">
              <a:buFont typeface="Wingdings" pitchFamily="2" charset="2"/>
              <a:buChar char="ü"/>
            </a:pPr>
            <a:r>
              <a:rPr lang="es-CO" sz="1200" dirty="0" smtClean="0"/>
              <a:t>Forma efectiva como comunican </a:t>
            </a:r>
          </a:p>
          <a:p>
            <a:pPr algn="ctr"/>
            <a:r>
              <a:rPr lang="es-CO" sz="1200" dirty="0"/>
              <a:t>s</a:t>
            </a:r>
            <a:r>
              <a:rPr lang="es-CO" sz="1200" dirty="0" smtClean="0"/>
              <a:t>us atracciones y destinos. </a:t>
            </a:r>
          </a:p>
          <a:p>
            <a:pPr algn="ctr"/>
            <a:endParaRPr lang="es-CO" sz="1200" dirty="0"/>
          </a:p>
          <a:p>
            <a:pPr marL="285750" indent="-285750">
              <a:buFontTx/>
              <a:buChar char="-"/>
            </a:pPr>
            <a:r>
              <a:rPr lang="es-CO" sz="1200" dirty="0"/>
              <a:t>B</a:t>
            </a:r>
            <a:r>
              <a:rPr lang="es-CO" sz="1200" dirty="0" smtClean="0"/>
              <a:t>elleza natural (lugar </a:t>
            </a:r>
            <a:r>
              <a:rPr lang="es-CO" sz="1200" dirty="0"/>
              <a:t>único y </a:t>
            </a:r>
            <a:r>
              <a:rPr lang="es-CO" sz="1200" dirty="0" smtClean="0"/>
              <a:t>atractivo) </a:t>
            </a:r>
          </a:p>
          <a:p>
            <a:pPr marL="285750" indent="-285750">
              <a:buFontTx/>
              <a:buChar char="-"/>
            </a:pPr>
            <a:r>
              <a:rPr lang="es-CO" sz="1200" dirty="0" smtClean="0"/>
              <a:t>Moderno </a:t>
            </a:r>
            <a:r>
              <a:rPr lang="es-CO" sz="1200" dirty="0"/>
              <a:t>y lleno de </a:t>
            </a:r>
            <a:r>
              <a:rPr lang="es-CO" sz="1200" dirty="0" smtClean="0"/>
              <a:t>tecnología</a:t>
            </a:r>
          </a:p>
          <a:p>
            <a:pPr marL="285750" indent="-285750">
              <a:buFontTx/>
              <a:buChar char="-"/>
            </a:pPr>
            <a:r>
              <a:rPr lang="es-CO" sz="1200" dirty="0" smtClean="0"/>
              <a:t>Sociedad multicultural </a:t>
            </a:r>
          </a:p>
          <a:p>
            <a:pPr marL="285750" indent="-285750">
              <a:buFontTx/>
              <a:buChar char="-"/>
            </a:pPr>
            <a:r>
              <a:rPr lang="es-CO" sz="1200" dirty="0"/>
              <a:t>C</a:t>
            </a:r>
            <a:r>
              <a:rPr lang="es-CO" sz="1200" dirty="0" smtClean="0"/>
              <a:t>ostos </a:t>
            </a:r>
            <a:r>
              <a:rPr lang="es-CO" sz="1200" dirty="0"/>
              <a:t>de vida bajos </a:t>
            </a:r>
            <a:endParaRPr lang="es-CO" sz="1200" dirty="0" smtClean="0"/>
          </a:p>
          <a:p>
            <a:pPr marL="285750" indent="-285750">
              <a:buFontTx/>
              <a:buChar char="-"/>
            </a:pPr>
            <a:r>
              <a:rPr lang="es-CO" sz="1200" dirty="0"/>
              <a:t>S</a:t>
            </a:r>
            <a:r>
              <a:rPr lang="es-CO" sz="1200" dirty="0" smtClean="0"/>
              <a:t>ervicios de salud y educación gratuitos.</a:t>
            </a:r>
          </a:p>
          <a:p>
            <a:pPr marL="285750" indent="-285750">
              <a:buFontTx/>
              <a:buChar char="-"/>
            </a:pPr>
            <a:r>
              <a:rPr lang="es-CO" sz="1200" dirty="0" smtClean="0"/>
              <a:t> </a:t>
            </a:r>
            <a:r>
              <a:rPr lang="es-CO" sz="1200" dirty="0"/>
              <a:t>B</a:t>
            </a:r>
            <a:r>
              <a:rPr lang="es-CO" sz="1200" dirty="0" smtClean="0"/>
              <a:t>ajos </a:t>
            </a:r>
            <a:r>
              <a:rPr lang="es-CO" sz="1200" dirty="0"/>
              <a:t>índices de </a:t>
            </a:r>
            <a:r>
              <a:rPr lang="es-CO" sz="1200" dirty="0" smtClean="0"/>
              <a:t>criminalidad.</a:t>
            </a:r>
          </a:p>
          <a:p>
            <a:pPr marL="285750" indent="-285750">
              <a:buFontTx/>
              <a:buChar char="-"/>
            </a:pPr>
            <a:r>
              <a:rPr lang="es-CO" sz="1200" dirty="0" smtClean="0"/>
              <a:t>índice de desempleo bajo</a:t>
            </a:r>
            <a:r>
              <a:rPr lang="es-CO" sz="1200" dirty="0"/>
              <a:t>. </a:t>
            </a:r>
            <a:endParaRPr lang="es-CO" sz="1200" b="1" dirty="0"/>
          </a:p>
        </p:txBody>
      </p:sp>
      <p:sp>
        <p:nvSpPr>
          <p:cNvPr id="17" name="16 Rectángulo"/>
          <p:cNvSpPr/>
          <p:nvPr/>
        </p:nvSpPr>
        <p:spPr>
          <a:xfrm>
            <a:off x="7018232" y="2276872"/>
            <a:ext cx="2018265" cy="214844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ctr">
              <a:buFont typeface="Wingdings" pitchFamily="2" charset="2"/>
              <a:buChar char="ü"/>
            </a:pPr>
            <a:r>
              <a:rPr lang="es-CO" dirty="0"/>
              <a:t>C</a:t>
            </a:r>
            <a:r>
              <a:rPr lang="es-CO" dirty="0" smtClean="0"/>
              <a:t>alidad </a:t>
            </a:r>
            <a:r>
              <a:rPr lang="es-CO" dirty="0"/>
              <a:t>de la población </a:t>
            </a:r>
            <a:endParaRPr lang="es-CO" dirty="0" smtClean="0"/>
          </a:p>
          <a:p>
            <a:pPr marL="285750" indent="-285750" algn="ctr">
              <a:buFont typeface="Wingdings" pitchFamily="2" charset="2"/>
              <a:buChar char="ü"/>
            </a:pPr>
            <a:r>
              <a:rPr lang="es-CO" dirty="0" smtClean="0"/>
              <a:t> Inversión</a:t>
            </a:r>
          </a:p>
          <a:p>
            <a:pPr marL="285750" indent="-285750" algn="ctr">
              <a:buFont typeface="Wingdings" pitchFamily="2" charset="2"/>
              <a:buChar char="ü"/>
            </a:pPr>
            <a:r>
              <a:rPr lang="es-CO" dirty="0" smtClean="0"/>
              <a:t>Oportunidades inmigrantes</a:t>
            </a:r>
          </a:p>
          <a:p>
            <a:pPr algn="ctr"/>
            <a:endParaRPr lang="es-CO" dirty="0"/>
          </a:p>
        </p:txBody>
      </p:sp>
      <p:sp>
        <p:nvSpPr>
          <p:cNvPr id="26" name="25 Rectángulo"/>
          <p:cNvSpPr/>
          <p:nvPr/>
        </p:nvSpPr>
        <p:spPr>
          <a:xfrm>
            <a:off x="7035411" y="4527026"/>
            <a:ext cx="1929077" cy="216595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400" b="1" dirty="0"/>
              <a:t>Juegos </a:t>
            </a:r>
            <a:r>
              <a:rPr lang="es-CO" sz="1400" b="1" dirty="0" smtClean="0"/>
              <a:t>Olímpicos:</a:t>
            </a:r>
          </a:p>
          <a:p>
            <a:pPr algn="ctr"/>
            <a:endParaRPr lang="es-CO" sz="1400" b="1" dirty="0"/>
          </a:p>
          <a:p>
            <a:pPr algn="ctr"/>
            <a:r>
              <a:rPr lang="es-CO" sz="1400" b="1" dirty="0" err="1"/>
              <a:t>Melburne</a:t>
            </a:r>
            <a:r>
              <a:rPr lang="es-CO" sz="1400" b="1" dirty="0"/>
              <a:t> 1956 </a:t>
            </a:r>
            <a:r>
              <a:rPr lang="es-CO" sz="1400" b="1" dirty="0" smtClean="0"/>
              <a:t> </a:t>
            </a:r>
            <a:r>
              <a:rPr lang="es-CO" sz="1400" b="1" dirty="0" err="1"/>
              <a:t>Sydney</a:t>
            </a:r>
            <a:r>
              <a:rPr lang="es-CO" sz="1400" b="1" dirty="0"/>
              <a:t> 2000</a:t>
            </a:r>
            <a:endParaRPr lang="es-CO" sz="1400" b="1" dirty="0" smtClean="0"/>
          </a:p>
          <a:p>
            <a:endParaRPr lang="es-CO" sz="1400" dirty="0" smtClean="0"/>
          </a:p>
          <a:p>
            <a:pPr marL="285750" indent="-285750">
              <a:buFont typeface="Wingdings" pitchFamily="2" charset="2"/>
              <a:buChar char="ü"/>
            </a:pPr>
            <a:r>
              <a:rPr lang="es-CO" sz="1400" dirty="0" smtClean="0"/>
              <a:t>Excelente </a:t>
            </a:r>
            <a:r>
              <a:rPr lang="es-CO" sz="1400" dirty="0"/>
              <a:t>lugar </a:t>
            </a:r>
            <a:r>
              <a:rPr lang="es-CO" sz="1400" dirty="0" smtClean="0"/>
              <a:t>para hacer </a:t>
            </a:r>
            <a:r>
              <a:rPr lang="es-CO" sz="1400" dirty="0"/>
              <a:t>deporte y actividades al aire </a:t>
            </a:r>
            <a:r>
              <a:rPr lang="es-CO" sz="1400" dirty="0" smtClean="0"/>
              <a:t>libre.</a:t>
            </a:r>
            <a:endParaRPr lang="es-CO" sz="1400" b="1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638" y="1216673"/>
            <a:ext cx="2815271" cy="26745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240" y="4869160"/>
            <a:ext cx="1544944" cy="15799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2184" y="4057253"/>
            <a:ext cx="1508125" cy="982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4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9050" y="1988840"/>
            <a:ext cx="1413030" cy="18840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5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8831" y="5133662"/>
            <a:ext cx="1912937" cy="1531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56146315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4" name="14 CuadroTexto"/>
          <p:cNvSpPr txBox="1">
            <a:spLocks noChangeArrowheads="1"/>
          </p:cNvSpPr>
          <p:nvPr/>
        </p:nvSpPr>
        <p:spPr bwMode="auto">
          <a:xfrm>
            <a:off x="395536" y="1988840"/>
            <a:ext cx="820891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/>
            <a:endParaRPr lang="es-CO" dirty="0">
              <a:latin typeface="Calibri" pitchFamily="34" charset="0"/>
            </a:endParaRPr>
          </a:p>
        </p:txBody>
      </p:sp>
      <p:pic>
        <p:nvPicPr>
          <p:cNvPr id="15" name="14 Imagen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60032" y="260648"/>
            <a:ext cx="4032448" cy="1368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13 CuadroTexto"/>
          <p:cNvSpPr txBox="1"/>
          <p:nvPr/>
        </p:nvSpPr>
        <p:spPr>
          <a:xfrm>
            <a:off x="3563888" y="1844824"/>
            <a:ext cx="54006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CO" dirty="0" smtClean="0"/>
          </a:p>
          <a:p>
            <a:r>
              <a:rPr lang="es-CO" dirty="0" smtClean="0"/>
              <a:t>       </a:t>
            </a:r>
          </a:p>
          <a:p>
            <a:endParaRPr lang="es-CO" dirty="0" smtClean="0"/>
          </a:p>
          <a:p>
            <a:endParaRPr lang="es-CO" dirty="0" smtClean="0"/>
          </a:p>
          <a:p>
            <a:endParaRPr lang="es-CO" dirty="0" smtClean="0"/>
          </a:p>
          <a:p>
            <a:endParaRPr lang="es-CO" dirty="0" smtClean="0"/>
          </a:p>
          <a:p>
            <a:endParaRPr lang="es-CO" dirty="0" smtClean="0"/>
          </a:p>
          <a:p>
            <a:pPr>
              <a:buFont typeface="Wingdings" pitchFamily="2" charset="2"/>
              <a:buChar char="ü"/>
            </a:pPr>
            <a:endParaRPr lang="es-CO" dirty="0"/>
          </a:p>
        </p:txBody>
      </p:sp>
      <p:sp>
        <p:nvSpPr>
          <p:cNvPr id="16" name="15 Rectángulo"/>
          <p:cNvSpPr/>
          <p:nvPr/>
        </p:nvSpPr>
        <p:spPr>
          <a:xfrm>
            <a:off x="251520" y="2106434"/>
            <a:ext cx="8784977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s-CO" sz="2000" dirty="0"/>
          </a:p>
          <a:p>
            <a:pPr algn="ctr"/>
            <a:endParaRPr lang="es-CO" sz="2000" dirty="0">
              <a:latin typeface="Arial Narrow" pitchFamily="34" charset="0"/>
            </a:endParaRPr>
          </a:p>
          <a:p>
            <a:pPr algn="ctr"/>
            <a:endParaRPr lang="es-CO" sz="2000" b="1" dirty="0">
              <a:solidFill>
                <a:schemeClr val="bg1"/>
              </a:solidFill>
            </a:endParaRPr>
          </a:p>
        </p:txBody>
      </p:sp>
      <p:sp>
        <p:nvSpPr>
          <p:cNvPr id="19" name="18 Rectángulo"/>
          <p:cNvSpPr/>
          <p:nvPr/>
        </p:nvSpPr>
        <p:spPr>
          <a:xfrm>
            <a:off x="179512" y="332656"/>
            <a:ext cx="345960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CO" sz="2800" b="1" dirty="0" smtClean="0"/>
              <a:t>Ejemplo de marca</a:t>
            </a:r>
            <a:r>
              <a:rPr lang="es-CO" sz="2800" b="1" dirty="0"/>
              <a:t>s</a:t>
            </a:r>
            <a:endParaRPr lang="es-CO" sz="2800" b="1" dirty="0" smtClean="0"/>
          </a:p>
        </p:txBody>
      </p:sp>
      <p:sp>
        <p:nvSpPr>
          <p:cNvPr id="2" name="1 CuadroTexto"/>
          <p:cNvSpPr txBox="1"/>
          <p:nvPr/>
        </p:nvSpPr>
        <p:spPr>
          <a:xfrm>
            <a:off x="4644008" y="1609016"/>
            <a:ext cx="4434217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CO" dirty="0"/>
          </a:p>
          <a:p>
            <a:pPr marL="285750" indent="-285750" algn="just">
              <a:buFont typeface="Wingdings" pitchFamily="2" charset="2"/>
              <a:buChar char="ü"/>
            </a:pPr>
            <a:r>
              <a:rPr lang="es-CO" dirty="0" smtClean="0"/>
              <a:t>Lanzada el 5 de agosto de 2005</a:t>
            </a:r>
          </a:p>
          <a:p>
            <a:pPr algn="just"/>
            <a:endParaRPr lang="es-CO" dirty="0" smtClean="0"/>
          </a:p>
          <a:p>
            <a:pPr marL="285750" indent="-285750" algn="just">
              <a:buFont typeface="Wingdings" pitchFamily="2" charset="2"/>
              <a:buChar char="ü"/>
            </a:pPr>
            <a:r>
              <a:rPr lang="es-CO" dirty="0"/>
              <a:t>iniciativa de </a:t>
            </a:r>
            <a:r>
              <a:rPr lang="es-CO" dirty="0" smtClean="0"/>
              <a:t>Lina </a:t>
            </a:r>
            <a:r>
              <a:rPr lang="es-CO" dirty="0"/>
              <a:t>Moreno de Uribe y de </a:t>
            </a:r>
            <a:r>
              <a:rPr lang="es-CO" dirty="0" smtClean="0"/>
              <a:t>Luis Guillermo </a:t>
            </a:r>
            <a:r>
              <a:rPr lang="es-CO" dirty="0"/>
              <a:t>Plata, presidente de </a:t>
            </a:r>
            <a:r>
              <a:rPr lang="es-CO" dirty="0" err="1" smtClean="0"/>
              <a:t>Proexport</a:t>
            </a:r>
            <a:r>
              <a:rPr lang="es-CO" dirty="0" smtClean="0"/>
              <a:t>.</a:t>
            </a:r>
            <a:endParaRPr lang="es-CO" dirty="0"/>
          </a:p>
          <a:p>
            <a:pPr marL="285750" indent="-285750" algn="just">
              <a:buFont typeface="Wingdings" pitchFamily="2" charset="2"/>
              <a:buChar char="ü"/>
            </a:pPr>
            <a:endParaRPr lang="es-CO" dirty="0" smtClean="0"/>
          </a:p>
          <a:p>
            <a:pPr marL="285750" indent="-285750" algn="just">
              <a:buFont typeface="Wingdings" pitchFamily="2" charset="2"/>
              <a:buChar char="ü"/>
            </a:pPr>
            <a:r>
              <a:rPr lang="es-CO" dirty="0" smtClean="0"/>
              <a:t>Asesor David </a:t>
            </a:r>
            <a:r>
              <a:rPr lang="es-CO" dirty="0" err="1"/>
              <a:t>Lightle</a:t>
            </a:r>
            <a:r>
              <a:rPr lang="es-CO" dirty="0"/>
              <a:t>, </a:t>
            </a:r>
            <a:r>
              <a:rPr lang="es-CO" dirty="0" smtClean="0"/>
              <a:t>norteamericano, </a:t>
            </a:r>
            <a:r>
              <a:rPr lang="es-CO" dirty="0"/>
              <a:t>experto en </a:t>
            </a:r>
            <a:r>
              <a:rPr lang="es-CO" dirty="0" smtClean="0"/>
              <a:t>Imagen </a:t>
            </a:r>
            <a:r>
              <a:rPr lang="es-CO" dirty="0"/>
              <a:t>de </a:t>
            </a:r>
            <a:r>
              <a:rPr lang="es-CO" dirty="0" smtClean="0"/>
              <a:t>Marca País: Nueva </a:t>
            </a:r>
            <a:r>
              <a:rPr lang="es-CO" dirty="0"/>
              <a:t>Zelanda, Tailandia, Taiwán y </a:t>
            </a:r>
            <a:r>
              <a:rPr lang="es-CO" dirty="0" smtClean="0"/>
              <a:t>Australia.</a:t>
            </a:r>
          </a:p>
          <a:p>
            <a:pPr marL="285750" indent="-285750" algn="just">
              <a:buFont typeface="Wingdings" pitchFamily="2" charset="2"/>
              <a:buChar char="ü"/>
            </a:pPr>
            <a:endParaRPr lang="es-CO" dirty="0"/>
          </a:p>
          <a:p>
            <a:pPr marL="285750" indent="-285750" algn="just">
              <a:buFont typeface="Wingdings" pitchFamily="2" charset="2"/>
              <a:buChar char="ü"/>
            </a:pPr>
            <a:r>
              <a:rPr lang="es-CO" dirty="0"/>
              <a:t>S</a:t>
            </a:r>
            <a:r>
              <a:rPr lang="es-CO" dirty="0" smtClean="0"/>
              <a:t>ector privado: Avianca</a:t>
            </a:r>
            <a:r>
              <a:rPr lang="es-CO" dirty="0"/>
              <a:t>, Bancolombia, Comcel, Frito Lay, Nacional </a:t>
            </a:r>
            <a:r>
              <a:rPr lang="es-CO" dirty="0" smtClean="0"/>
              <a:t>de Chocolates</a:t>
            </a:r>
            <a:r>
              <a:rPr lang="es-CO" dirty="0"/>
              <a:t>, Ecopetrol, </a:t>
            </a:r>
            <a:r>
              <a:rPr lang="es-CO" dirty="0" err="1" smtClean="0"/>
              <a:t>Bavaria</a:t>
            </a:r>
            <a:r>
              <a:rPr lang="es-CO" dirty="0" smtClean="0"/>
              <a:t>, </a:t>
            </a:r>
            <a:r>
              <a:rPr lang="es-CO" dirty="0" err="1" smtClean="0"/>
              <a:t>Protabaco</a:t>
            </a:r>
            <a:r>
              <a:rPr lang="es-CO" dirty="0"/>
              <a:t>, Telecom, entre otras. Estas empresas pagan licencias de afiliación </a:t>
            </a:r>
            <a:r>
              <a:rPr lang="es-CO" dirty="0" smtClean="0"/>
              <a:t>anuales. </a:t>
            </a:r>
            <a:endParaRPr lang="es-CO" dirty="0"/>
          </a:p>
        </p:txBody>
      </p:sp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736" y="2267148"/>
            <a:ext cx="2469174" cy="18096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4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3" y="4221613"/>
            <a:ext cx="2130786" cy="1799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4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9670" y="2708920"/>
            <a:ext cx="1655938" cy="12461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42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8039" y="4107661"/>
            <a:ext cx="1731744" cy="13849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43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6366" y="1081216"/>
            <a:ext cx="1355044" cy="15089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44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0004" y="5595014"/>
            <a:ext cx="1325563" cy="1135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37770964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11 Rectángulo"/>
          <p:cNvSpPr/>
          <p:nvPr/>
        </p:nvSpPr>
        <p:spPr>
          <a:xfrm rot="5400000">
            <a:off x="4500562" y="2214563"/>
            <a:ext cx="142875" cy="9144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CO" dirty="0"/>
          </a:p>
        </p:txBody>
      </p:sp>
      <p:sp>
        <p:nvSpPr>
          <p:cNvPr id="2054" name="14 CuadroTexto"/>
          <p:cNvSpPr txBox="1">
            <a:spLocks noChangeArrowheads="1"/>
          </p:cNvSpPr>
          <p:nvPr/>
        </p:nvSpPr>
        <p:spPr bwMode="auto">
          <a:xfrm>
            <a:off x="395536" y="1988840"/>
            <a:ext cx="820891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/>
            <a:endParaRPr lang="es-CO" dirty="0">
              <a:latin typeface="Calibri" pitchFamily="34" charset="0"/>
            </a:endParaRPr>
          </a:p>
        </p:txBody>
      </p:sp>
      <p:pic>
        <p:nvPicPr>
          <p:cNvPr id="15" name="14 Imagen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60032" y="260648"/>
            <a:ext cx="4032448" cy="1368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13 CuadroTexto"/>
          <p:cNvSpPr txBox="1"/>
          <p:nvPr/>
        </p:nvSpPr>
        <p:spPr>
          <a:xfrm>
            <a:off x="3563888" y="1844824"/>
            <a:ext cx="54006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CO" dirty="0" smtClean="0"/>
          </a:p>
          <a:p>
            <a:r>
              <a:rPr lang="es-CO" dirty="0" smtClean="0"/>
              <a:t>       </a:t>
            </a:r>
          </a:p>
          <a:p>
            <a:endParaRPr lang="es-CO" dirty="0" smtClean="0"/>
          </a:p>
          <a:p>
            <a:endParaRPr lang="es-CO" dirty="0" smtClean="0"/>
          </a:p>
          <a:p>
            <a:endParaRPr lang="es-CO" dirty="0" smtClean="0"/>
          </a:p>
          <a:p>
            <a:endParaRPr lang="es-CO" dirty="0" smtClean="0"/>
          </a:p>
          <a:p>
            <a:endParaRPr lang="es-CO" dirty="0" smtClean="0"/>
          </a:p>
          <a:p>
            <a:pPr>
              <a:buFont typeface="Wingdings" pitchFamily="2" charset="2"/>
              <a:buChar char="ü"/>
            </a:pPr>
            <a:endParaRPr lang="es-CO" dirty="0"/>
          </a:p>
        </p:txBody>
      </p:sp>
      <p:sp>
        <p:nvSpPr>
          <p:cNvPr id="16" name="15 Rectángulo"/>
          <p:cNvSpPr/>
          <p:nvPr/>
        </p:nvSpPr>
        <p:spPr>
          <a:xfrm>
            <a:off x="251520" y="2106434"/>
            <a:ext cx="8784977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s-CO" sz="2000" dirty="0"/>
          </a:p>
          <a:p>
            <a:pPr algn="ctr"/>
            <a:endParaRPr lang="es-CO" sz="2000" dirty="0">
              <a:latin typeface="Arial Narrow" pitchFamily="34" charset="0"/>
            </a:endParaRPr>
          </a:p>
          <a:p>
            <a:pPr algn="ctr"/>
            <a:endParaRPr lang="es-CO" sz="2000" b="1" dirty="0">
              <a:solidFill>
                <a:schemeClr val="bg1"/>
              </a:solidFill>
            </a:endParaRPr>
          </a:p>
        </p:txBody>
      </p:sp>
      <p:sp>
        <p:nvSpPr>
          <p:cNvPr id="19" name="18 Rectángulo"/>
          <p:cNvSpPr/>
          <p:nvPr/>
        </p:nvSpPr>
        <p:spPr>
          <a:xfrm>
            <a:off x="179512" y="332656"/>
            <a:ext cx="345960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CO" sz="2800" b="1" dirty="0" smtClean="0"/>
              <a:t>Ejemplo de marca</a:t>
            </a:r>
            <a:r>
              <a:rPr lang="es-CO" sz="2800" b="1" dirty="0"/>
              <a:t>s</a:t>
            </a:r>
            <a:endParaRPr lang="es-CO" sz="2800" b="1" dirty="0" smtClean="0"/>
          </a:p>
        </p:txBody>
      </p:sp>
      <p:sp>
        <p:nvSpPr>
          <p:cNvPr id="2" name="1 CuadroTexto"/>
          <p:cNvSpPr txBox="1"/>
          <p:nvPr/>
        </p:nvSpPr>
        <p:spPr>
          <a:xfrm>
            <a:off x="4644008" y="1609016"/>
            <a:ext cx="4434217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CO" dirty="0" smtClean="0"/>
          </a:p>
          <a:p>
            <a:pPr marL="285750" indent="-285750">
              <a:buFont typeface="Wingdings" pitchFamily="2" charset="2"/>
              <a:buChar char="ü"/>
            </a:pPr>
            <a:r>
              <a:rPr lang="es-CO" b="1" dirty="0">
                <a:solidFill>
                  <a:schemeClr val="bg1"/>
                </a:solidFill>
              </a:rPr>
              <a:t>Concepto de Campaña- </a:t>
            </a:r>
            <a:r>
              <a:rPr lang="es-CO" b="1" dirty="0" smtClean="0">
                <a:solidFill>
                  <a:schemeClr val="bg1"/>
                </a:solidFill>
              </a:rPr>
              <a:t>Marca</a:t>
            </a:r>
          </a:p>
          <a:p>
            <a:endParaRPr lang="es-CO" dirty="0" smtClean="0"/>
          </a:p>
          <a:p>
            <a:r>
              <a:rPr lang="es-CO" dirty="0"/>
              <a:t>S</a:t>
            </a:r>
            <a:r>
              <a:rPr lang="es-CO" dirty="0" smtClean="0"/>
              <a:t>ondeo a 400 colombianos y 150 e</a:t>
            </a:r>
            <a:r>
              <a:rPr lang="es-CO" b="1" dirty="0" smtClean="0"/>
              <a:t>x</a:t>
            </a:r>
            <a:r>
              <a:rPr lang="es-CO" dirty="0" smtClean="0"/>
              <a:t>tranjeros</a:t>
            </a:r>
          </a:p>
          <a:p>
            <a:endParaRPr lang="es-CO" dirty="0"/>
          </a:p>
          <a:p>
            <a:pPr marL="285750" indent="-285750">
              <a:buFont typeface="Wingdings" pitchFamily="2" charset="2"/>
              <a:buChar char="§"/>
            </a:pPr>
            <a:r>
              <a:rPr lang="es-CO" dirty="0"/>
              <a:t>T</a:t>
            </a:r>
            <a:r>
              <a:rPr lang="es-CO" dirty="0" smtClean="0"/>
              <a:t>rabajadores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es-CO" dirty="0" smtClean="0"/>
              <a:t>Recursivos</a:t>
            </a:r>
            <a:endParaRPr lang="es-CO" dirty="0"/>
          </a:p>
          <a:p>
            <a:pPr marL="285750" indent="-285750">
              <a:buFont typeface="Wingdings" pitchFamily="2" charset="2"/>
              <a:buChar char="§"/>
            </a:pPr>
            <a:r>
              <a:rPr lang="es-CO" dirty="0" smtClean="0"/>
              <a:t>Persistentes</a:t>
            </a:r>
            <a:endParaRPr lang="es-CO" dirty="0"/>
          </a:p>
          <a:p>
            <a:pPr marL="285750" indent="-285750">
              <a:buFont typeface="Wingdings" pitchFamily="2" charset="2"/>
              <a:buChar char="§"/>
            </a:pPr>
            <a:r>
              <a:rPr lang="es-CO" dirty="0" smtClean="0"/>
              <a:t>alegres 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es-CO" dirty="0" smtClean="0"/>
              <a:t>creativos 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es-CO" dirty="0" smtClean="0"/>
              <a:t>Su esencia </a:t>
            </a:r>
            <a:r>
              <a:rPr lang="es-CO" dirty="0"/>
              <a:t>es LA </a:t>
            </a:r>
            <a:r>
              <a:rPr lang="es-CO" dirty="0" smtClean="0"/>
              <a:t>PASIÓN. </a:t>
            </a:r>
          </a:p>
          <a:p>
            <a:endParaRPr lang="es-CO" dirty="0"/>
          </a:p>
          <a:p>
            <a:r>
              <a:rPr lang="es-CO" dirty="0" smtClean="0"/>
              <a:t>Así </a:t>
            </a:r>
            <a:r>
              <a:rPr lang="es-CO" dirty="0"/>
              <a:t>se decidió que el diferencial de la Marca País </a:t>
            </a:r>
            <a:r>
              <a:rPr lang="es-CO" dirty="0" smtClean="0"/>
              <a:t>estaría centrado </a:t>
            </a:r>
            <a:r>
              <a:rPr lang="es-CO" dirty="0"/>
              <a:t>en </a:t>
            </a:r>
            <a:r>
              <a:rPr lang="es-CO" i="1" dirty="0"/>
              <a:t>la gente </a:t>
            </a:r>
            <a:r>
              <a:rPr lang="es-CO" dirty="0"/>
              <a:t>colombiana.</a:t>
            </a:r>
            <a:endParaRPr lang="es-CO" dirty="0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018" y="2675915"/>
            <a:ext cx="2123728" cy="14772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200" y="4221088"/>
            <a:ext cx="1547024" cy="20405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8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9312" y="4439652"/>
            <a:ext cx="2271500" cy="1603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89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4492" y="2804527"/>
            <a:ext cx="2095500" cy="1393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90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4241" y="1020593"/>
            <a:ext cx="2419647" cy="15936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63961698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11 Rectángulo"/>
          <p:cNvSpPr/>
          <p:nvPr/>
        </p:nvSpPr>
        <p:spPr>
          <a:xfrm rot="5400000">
            <a:off x="4500562" y="2214563"/>
            <a:ext cx="142875" cy="9144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CO" dirty="0"/>
          </a:p>
        </p:txBody>
      </p:sp>
      <p:sp>
        <p:nvSpPr>
          <p:cNvPr id="2054" name="14 CuadroTexto"/>
          <p:cNvSpPr txBox="1">
            <a:spLocks noChangeArrowheads="1"/>
          </p:cNvSpPr>
          <p:nvPr/>
        </p:nvSpPr>
        <p:spPr bwMode="auto">
          <a:xfrm>
            <a:off x="395536" y="1988840"/>
            <a:ext cx="820891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/>
            <a:endParaRPr lang="es-CO" dirty="0">
              <a:latin typeface="Calibri" pitchFamily="34" charset="0"/>
            </a:endParaRPr>
          </a:p>
        </p:txBody>
      </p:sp>
      <p:pic>
        <p:nvPicPr>
          <p:cNvPr id="15" name="14 Imagen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60032" y="260648"/>
            <a:ext cx="4032448" cy="1368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13 CuadroTexto"/>
          <p:cNvSpPr txBox="1"/>
          <p:nvPr/>
        </p:nvSpPr>
        <p:spPr>
          <a:xfrm>
            <a:off x="3563888" y="1844824"/>
            <a:ext cx="54006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CO" dirty="0" smtClean="0"/>
          </a:p>
          <a:p>
            <a:r>
              <a:rPr lang="es-CO" dirty="0" smtClean="0"/>
              <a:t>       </a:t>
            </a:r>
          </a:p>
          <a:p>
            <a:endParaRPr lang="es-CO" dirty="0" smtClean="0"/>
          </a:p>
          <a:p>
            <a:endParaRPr lang="es-CO" dirty="0" smtClean="0"/>
          </a:p>
          <a:p>
            <a:endParaRPr lang="es-CO" dirty="0" smtClean="0"/>
          </a:p>
          <a:p>
            <a:endParaRPr lang="es-CO" dirty="0" smtClean="0"/>
          </a:p>
          <a:p>
            <a:endParaRPr lang="es-CO" dirty="0" smtClean="0"/>
          </a:p>
          <a:p>
            <a:pPr>
              <a:buFont typeface="Wingdings" pitchFamily="2" charset="2"/>
              <a:buChar char="ü"/>
            </a:pPr>
            <a:endParaRPr lang="es-CO" dirty="0"/>
          </a:p>
        </p:txBody>
      </p:sp>
      <p:sp>
        <p:nvSpPr>
          <p:cNvPr id="16" name="15 Rectángulo"/>
          <p:cNvSpPr/>
          <p:nvPr/>
        </p:nvSpPr>
        <p:spPr>
          <a:xfrm>
            <a:off x="251520" y="2106434"/>
            <a:ext cx="8784977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s-CO" sz="2000" dirty="0"/>
          </a:p>
          <a:p>
            <a:pPr algn="ctr"/>
            <a:endParaRPr lang="es-CO" sz="2000" dirty="0">
              <a:latin typeface="Arial Narrow" pitchFamily="34" charset="0"/>
            </a:endParaRPr>
          </a:p>
          <a:p>
            <a:pPr algn="ctr"/>
            <a:endParaRPr lang="es-CO" sz="2000" b="1" dirty="0">
              <a:solidFill>
                <a:schemeClr val="bg1"/>
              </a:solidFill>
            </a:endParaRPr>
          </a:p>
        </p:txBody>
      </p:sp>
      <p:sp>
        <p:nvSpPr>
          <p:cNvPr id="19" name="18 Rectángulo"/>
          <p:cNvSpPr/>
          <p:nvPr/>
        </p:nvSpPr>
        <p:spPr>
          <a:xfrm>
            <a:off x="179512" y="332656"/>
            <a:ext cx="345960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CO" sz="2800" b="1" dirty="0" smtClean="0"/>
              <a:t>Ejemplo de marca</a:t>
            </a:r>
            <a:r>
              <a:rPr lang="es-CO" sz="2800" b="1" dirty="0"/>
              <a:t>s</a:t>
            </a:r>
            <a:endParaRPr lang="es-CO" sz="2800" b="1" dirty="0" smtClean="0"/>
          </a:p>
        </p:txBody>
      </p:sp>
      <p:sp>
        <p:nvSpPr>
          <p:cNvPr id="2" name="1 CuadroTexto"/>
          <p:cNvSpPr txBox="1"/>
          <p:nvPr/>
        </p:nvSpPr>
        <p:spPr>
          <a:xfrm>
            <a:off x="4644008" y="1609016"/>
            <a:ext cx="4434217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CO" dirty="0" smtClean="0"/>
          </a:p>
          <a:p>
            <a:r>
              <a:rPr lang="es-CO" b="1" dirty="0" smtClean="0">
                <a:solidFill>
                  <a:schemeClr val="bg1"/>
                </a:solidFill>
              </a:rPr>
              <a:t>Diseño </a:t>
            </a:r>
            <a:r>
              <a:rPr lang="es-CO" b="1" dirty="0">
                <a:solidFill>
                  <a:schemeClr val="bg1"/>
                </a:solidFill>
              </a:rPr>
              <a:t>del </a:t>
            </a:r>
            <a:r>
              <a:rPr lang="es-CO" b="1" dirty="0" smtClean="0">
                <a:solidFill>
                  <a:schemeClr val="bg1"/>
                </a:solidFill>
              </a:rPr>
              <a:t>logo</a:t>
            </a:r>
          </a:p>
          <a:p>
            <a:endParaRPr lang="es-CO" dirty="0"/>
          </a:p>
          <a:p>
            <a:r>
              <a:rPr lang="es-CO" dirty="0" smtClean="0"/>
              <a:t>¿</a:t>
            </a:r>
            <a:r>
              <a:rPr lang="es-CO" dirty="0"/>
              <a:t>Cómo visualiza la </a:t>
            </a:r>
            <a:r>
              <a:rPr lang="es-CO" dirty="0" smtClean="0"/>
              <a:t>pasión?</a:t>
            </a:r>
          </a:p>
          <a:p>
            <a:endParaRPr lang="es-CO" dirty="0"/>
          </a:p>
          <a:p>
            <a:r>
              <a:rPr lang="es-CO" dirty="0"/>
              <a:t>L</a:t>
            </a:r>
            <a:r>
              <a:rPr lang="es-CO" dirty="0" smtClean="0"/>
              <a:t>os entrevistados re</a:t>
            </a:r>
            <a:r>
              <a:rPr lang="es-CO" dirty="0"/>
              <a:t>s</a:t>
            </a:r>
            <a:r>
              <a:rPr lang="es-CO" dirty="0" smtClean="0"/>
              <a:t>pondieron: </a:t>
            </a:r>
            <a:endParaRPr lang="es-CO" dirty="0"/>
          </a:p>
          <a:p>
            <a:endParaRPr lang="es-CO" dirty="0" smtClean="0"/>
          </a:p>
          <a:p>
            <a:pPr marL="285750" indent="-285750">
              <a:buFont typeface="Wingdings" pitchFamily="2" charset="2"/>
              <a:buChar char="§"/>
            </a:pPr>
            <a:r>
              <a:rPr lang="es-CO" dirty="0" smtClean="0"/>
              <a:t>con corazones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es-CO" dirty="0" smtClean="0"/>
              <a:t>colores llamativos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es-CO" dirty="0" smtClean="0"/>
              <a:t>Siluetas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es-CO" dirty="0" smtClean="0"/>
              <a:t>fuego 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es-CO" dirty="0" smtClean="0"/>
              <a:t>flores</a:t>
            </a:r>
            <a:r>
              <a:rPr lang="es-CO" dirty="0"/>
              <a:t>. </a:t>
            </a:r>
            <a:endParaRPr lang="es-CO" dirty="0" smtClean="0"/>
          </a:p>
          <a:p>
            <a:endParaRPr lang="es-CO" dirty="0"/>
          </a:p>
          <a:p>
            <a:r>
              <a:rPr lang="es-CO" dirty="0" smtClean="0"/>
              <a:t>Debido </a:t>
            </a:r>
            <a:r>
              <a:rPr lang="es-CO" dirty="0"/>
              <a:t>a que durante la investigación se asociaron los colores tropicales con</a:t>
            </a:r>
          </a:p>
          <a:p>
            <a:r>
              <a:rPr lang="es-CO" dirty="0"/>
              <a:t>Colombia, una de las versiones del logo es multicolor</a:t>
            </a:r>
            <a:r>
              <a:rPr lang="es-CO" dirty="0" smtClean="0"/>
              <a:t>.</a:t>
            </a:r>
            <a:endParaRPr lang="es-CO" dirty="0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75" y="4716393"/>
            <a:ext cx="1336581" cy="1693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138" y="1001388"/>
            <a:ext cx="2500013" cy="33613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4844129"/>
            <a:ext cx="1319169" cy="14384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3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1609" y="4716393"/>
            <a:ext cx="1584175" cy="16796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52583050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4" name="14 CuadroTexto"/>
          <p:cNvSpPr txBox="1">
            <a:spLocks noChangeArrowheads="1"/>
          </p:cNvSpPr>
          <p:nvPr/>
        </p:nvSpPr>
        <p:spPr bwMode="auto">
          <a:xfrm>
            <a:off x="395536" y="1988840"/>
            <a:ext cx="820891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/>
            <a:endParaRPr lang="es-CO" dirty="0">
              <a:latin typeface="Calibri" pitchFamily="34" charset="0"/>
            </a:endParaRPr>
          </a:p>
        </p:txBody>
      </p:sp>
      <p:pic>
        <p:nvPicPr>
          <p:cNvPr id="15" name="14 Imagen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60032" y="260648"/>
            <a:ext cx="4032448" cy="1368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13 CuadroTexto"/>
          <p:cNvSpPr txBox="1"/>
          <p:nvPr/>
        </p:nvSpPr>
        <p:spPr>
          <a:xfrm>
            <a:off x="3563888" y="1844824"/>
            <a:ext cx="54006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CO" dirty="0" smtClean="0"/>
          </a:p>
          <a:p>
            <a:r>
              <a:rPr lang="es-CO" dirty="0" smtClean="0"/>
              <a:t>       </a:t>
            </a:r>
          </a:p>
          <a:p>
            <a:endParaRPr lang="es-CO" dirty="0" smtClean="0"/>
          </a:p>
          <a:p>
            <a:endParaRPr lang="es-CO" dirty="0" smtClean="0"/>
          </a:p>
          <a:p>
            <a:endParaRPr lang="es-CO" dirty="0" smtClean="0"/>
          </a:p>
          <a:p>
            <a:endParaRPr lang="es-CO" dirty="0" smtClean="0"/>
          </a:p>
          <a:p>
            <a:endParaRPr lang="es-CO" dirty="0" smtClean="0"/>
          </a:p>
          <a:p>
            <a:pPr>
              <a:buFont typeface="Wingdings" pitchFamily="2" charset="2"/>
              <a:buChar char="ü"/>
            </a:pPr>
            <a:endParaRPr lang="es-CO" dirty="0"/>
          </a:p>
        </p:txBody>
      </p:sp>
      <p:sp>
        <p:nvSpPr>
          <p:cNvPr id="16" name="15 Rectángulo"/>
          <p:cNvSpPr/>
          <p:nvPr/>
        </p:nvSpPr>
        <p:spPr>
          <a:xfrm>
            <a:off x="251520" y="2106434"/>
            <a:ext cx="8784977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s-CO" sz="2000" dirty="0"/>
          </a:p>
          <a:p>
            <a:pPr algn="ctr"/>
            <a:endParaRPr lang="es-CO" sz="2000" dirty="0">
              <a:latin typeface="Arial Narrow" pitchFamily="34" charset="0"/>
            </a:endParaRPr>
          </a:p>
          <a:p>
            <a:pPr algn="ctr"/>
            <a:endParaRPr lang="es-CO" sz="2000" b="1" dirty="0">
              <a:solidFill>
                <a:schemeClr val="bg1"/>
              </a:solidFill>
            </a:endParaRPr>
          </a:p>
        </p:txBody>
      </p:sp>
      <p:sp>
        <p:nvSpPr>
          <p:cNvPr id="19" name="18 Rectángulo"/>
          <p:cNvSpPr/>
          <p:nvPr/>
        </p:nvSpPr>
        <p:spPr>
          <a:xfrm>
            <a:off x="179512" y="332656"/>
            <a:ext cx="345960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CO" sz="2800" b="1" dirty="0" smtClean="0"/>
              <a:t>Ejemplo de marca</a:t>
            </a:r>
            <a:r>
              <a:rPr lang="es-CO" sz="2800" b="1" dirty="0"/>
              <a:t>s</a:t>
            </a:r>
            <a:endParaRPr lang="es-CO" sz="2800" b="1" dirty="0" smtClean="0"/>
          </a:p>
        </p:txBody>
      </p:sp>
      <p:sp>
        <p:nvSpPr>
          <p:cNvPr id="2" name="1 CuadroTexto"/>
          <p:cNvSpPr txBox="1"/>
          <p:nvPr/>
        </p:nvSpPr>
        <p:spPr>
          <a:xfrm>
            <a:off x="4695091" y="1527175"/>
            <a:ext cx="44342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CO" dirty="0"/>
          </a:p>
          <a:p>
            <a:endParaRPr lang="es-CO" dirty="0"/>
          </a:p>
        </p:txBody>
      </p:sp>
      <p:sp>
        <p:nvSpPr>
          <p:cNvPr id="3" name="2 Cerrar llave"/>
          <p:cNvSpPr/>
          <p:nvPr/>
        </p:nvSpPr>
        <p:spPr>
          <a:xfrm>
            <a:off x="6732240" y="2716664"/>
            <a:ext cx="45719" cy="2720330"/>
          </a:xfrm>
          <a:prstGeom prst="rightBrace">
            <a:avLst/>
          </a:prstGeom>
          <a:solidFill>
            <a:srgbClr val="FF0000"/>
          </a:solidFill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4" name="3 Rectángulo"/>
          <p:cNvSpPr/>
          <p:nvPr/>
        </p:nvSpPr>
        <p:spPr>
          <a:xfrm>
            <a:off x="4737807" y="2553927"/>
            <a:ext cx="1929077" cy="404342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1450" indent="-171450">
              <a:buFont typeface="Wingdings" pitchFamily="2" charset="2"/>
              <a:buChar char="§"/>
            </a:pPr>
            <a:r>
              <a:rPr lang="es-CO" sz="1600" dirty="0" smtClean="0"/>
              <a:t>Artistas</a:t>
            </a:r>
            <a:endParaRPr lang="es-CO" sz="1600" dirty="0"/>
          </a:p>
          <a:p>
            <a:pPr marL="171450" indent="-171450">
              <a:buFont typeface="Wingdings" pitchFamily="2" charset="2"/>
              <a:buChar char="§"/>
            </a:pPr>
            <a:r>
              <a:rPr lang="es-CO" sz="1600" dirty="0" smtClean="0"/>
              <a:t>Escritores</a:t>
            </a:r>
            <a:endParaRPr lang="es-CO" sz="1600" dirty="0"/>
          </a:p>
          <a:p>
            <a:pPr marL="171450" indent="-171450">
              <a:buFont typeface="Wingdings" pitchFamily="2" charset="2"/>
              <a:buChar char="§"/>
            </a:pPr>
            <a:r>
              <a:rPr lang="es-CO" sz="1600" dirty="0" smtClean="0"/>
              <a:t>Diseñadores </a:t>
            </a:r>
            <a:endParaRPr lang="es-CO" sz="1600" dirty="0"/>
          </a:p>
          <a:p>
            <a:pPr marL="171450" indent="-171450">
              <a:buFont typeface="Wingdings" pitchFamily="2" charset="2"/>
              <a:buChar char="§"/>
            </a:pPr>
            <a:r>
              <a:rPr lang="es-CO" sz="1600" dirty="0"/>
              <a:t>D</a:t>
            </a:r>
            <a:r>
              <a:rPr lang="es-CO" sz="1600" dirty="0" smtClean="0"/>
              <a:t>eportistas </a:t>
            </a:r>
          </a:p>
          <a:p>
            <a:pPr marL="171450" indent="-171450">
              <a:buFont typeface="Wingdings" pitchFamily="2" charset="2"/>
              <a:buChar char="§"/>
            </a:pPr>
            <a:r>
              <a:rPr lang="es-CO" sz="1600" dirty="0" smtClean="0"/>
              <a:t>Productos </a:t>
            </a:r>
            <a:r>
              <a:rPr lang="es-CO" sz="1600" dirty="0"/>
              <a:t>de gran </a:t>
            </a:r>
            <a:r>
              <a:rPr lang="es-CO" sz="1600" dirty="0" smtClean="0"/>
              <a:t>calidad</a:t>
            </a:r>
          </a:p>
          <a:p>
            <a:pPr marL="171450" indent="-171450">
              <a:buFont typeface="Wingdings" pitchFamily="2" charset="2"/>
              <a:buChar char="§"/>
            </a:pPr>
            <a:r>
              <a:rPr lang="es-CO" sz="1600" dirty="0" smtClean="0"/>
              <a:t> Paisajes espectaculares.</a:t>
            </a:r>
            <a:endParaRPr lang="es-CO" sz="1600" dirty="0"/>
          </a:p>
          <a:p>
            <a:pPr marL="171450" indent="-171450">
              <a:buFont typeface="Wingdings" pitchFamily="2" charset="2"/>
              <a:buChar char="§"/>
            </a:pPr>
            <a:r>
              <a:rPr lang="es-CO" sz="1600" dirty="0"/>
              <a:t>H</a:t>
            </a:r>
            <a:r>
              <a:rPr lang="es-CO" sz="1600" dirty="0" smtClean="0"/>
              <a:t>ermosas </a:t>
            </a:r>
            <a:r>
              <a:rPr lang="es-CO" sz="1600" dirty="0"/>
              <a:t>construcciones de estilo </a:t>
            </a:r>
            <a:r>
              <a:rPr lang="es-CO" sz="1600" dirty="0" smtClean="0"/>
              <a:t>colonial y  </a:t>
            </a:r>
            <a:r>
              <a:rPr lang="es-CO" sz="1600" dirty="0"/>
              <a:t>modernas </a:t>
            </a:r>
            <a:endParaRPr lang="es-CO" sz="1600" dirty="0" smtClean="0"/>
          </a:p>
          <a:p>
            <a:pPr marL="171450" indent="-171450">
              <a:buFont typeface="Wingdings" pitchFamily="2" charset="2"/>
              <a:buChar char="§"/>
            </a:pPr>
            <a:r>
              <a:rPr lang="es-CO" sz="1600" dirty="0" smtClean="0"/>
              <a:t>Café delicioso</a:t>
            </a:r>
            <a:endParaRPr lang="es-CO" sz="1600" dirty="0"/>
          </a:p>
        </p:txBody>
      </p:sp>
      <p:sp>
        <p:nvSpPr>
          <p:cNvPr id="17" name="16 Rectángulo"/>
          <p:cNvSpPr/>
          <p:nvPr/>
        </p:nvSpPr>
        <p:spPr>
          <a:xfrm>
            <a:off x="7018232" y="3122097"/>
            <a:ext cx="2018265" cy="246714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Wingdings" pitchFamily="2" charset="2"/>
              <a:buChar char="§"/>
            </a:pPr>
            <a:r>
              <a:rPr lang="es-CO" sz="2000" dirty="0"/>
              <a:t>V</a:t>
            </a:r>
            <a:r>
              <a:rPr lang="es-CO" sz="2000" dirty="0" smtClean="0"/>
              <a:t>iolencia 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es-CO" sz="2000" dirty="0" smtClean="0"/>
              <a:t>Corrupción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es-CO" sz="2000" dirty="0" smtClean="0"/>
              <a:t>Narcotráfico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es-CO" sz="2000" dirty="0" smtClean="0"/>
              <a:t>Guerrilla</a:t>
            </a:r>
            <a:endParaRPr lang="es-CO" sz="2000" dirty="0"/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7" y="5436994"/>
            <a:ext cx="1575128" cy="12235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070354"/>
            <a:ext cx="1524000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436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9410" y="4575640"/>
            <a:ext cx="1224136" cy="15179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437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1728272"/>
            <a:ext cx="2095500" cy="1393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438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7459" y="3119964"/>
            <a:ext cx="1212858" cy="14556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439" name="Picture 7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4153148"/>
            <a:ext cx="1554163" cy="968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440" name="Picture 8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546" y="1147911"/>
            <a:ext cx="2095500" cy="1393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88213333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9 Rectángulo"/>
          <p:cNvSpPr/>
          <p:nvPr/>
        </p:nvSpPr>
        <p:spPr>
          <a:xfrm rot="5400000">
            <a:off x="4500562" y="1928813"/>
            <a:ext cx="142875" cy="91440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CO" dirty="0"/>
          </a:p>
        </p:txBody>
      </p:sp>
      <p:sp>
        <p:nvSpPr>
          <p:cNvPr id="12" name="11 Rectángulo"/>
          <p:cNvSpPr/>
          <p:nvPr/>
        </p:nvSpPr>
        <p:spPr>
          <a:xfrm rot="5400000">
            <a:off x="4500562" y="2214563"/>
            <a:ext cx="142875" cy="9144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CO" dirty="0"/>
          </a:p>
        </p:txBody>
      </p:sp>
      <p:sp>
        <p:nvSpPr>
          <p:cNvPr id="13" name="12 Rectángulo"/>
          <p:cNvSpPr/>
          <p:nvPr/>
        </p:nvSpPr>
        <p:spPr>
          <a:xfrm rot="5400000">
            <a:off x="4500562" y="2071688"/>
            <a:ext cx="142875" cy="91440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CO" dirty="0"/>
          </a:p>
        </p:txBody>
      </p:sp>
      <p:sp>
        <p:nvSpPr>
          <p:cNvPr id="2054" name="14 CuadroTexto"/>
          <p:cNvSpPr txBox="1">
            <a:spLocks noChangeArrowheads="1"/>
          </p:cNvSpPr>
          <p:nvPr/>
        </p:nvSpPr>
        <p:spPr bwMode="auto">
          <a:xfrm>
            <a:off x="395536" y="1988840"/>
            <a:ext cx="820891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/>
            <a:endParaRPr lang="es-CO" dirty="0">
              <a:latin typeface="Calibri" pitchFamily="34" charset="0"/>
            </a:endParaRPr>
          </a:p>
        </p:txBody>
      </p:sp>
      <p:pic>
        <p:nvPicPr>
          <p:cNvPr id="15" name="14 Imagen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32040" y="188640"/>
            <a:ext cx="4032448" cy="1368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13 CuadroTexto"/>
          <p:cNvSpPr txBox="1"/>
          <p:nvPr/>
        </p:nvSpPr>
        <p:spPr>
          <a:xfrm>
            <a:off x="0" y="1628800"/>
            <a:ext cx="91440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CO" dirty="0" smtClean="0"/>
          </a:p>
          <a:p>
            <a:r>
              <a:rPr lang="es-CO" dirty="0" smtClean="0"/>
              <a:t>       </a:t>
            </a:r>
          </a:p>
          <a:p>
            <a:endParaRPr lang="es-CO" dirty="0" smtClean="0"/>
          </a:p>
          <a:p>
            <a:endParaRPr lang="es-CO" dirty="0" smtClean="0"/>
          </a:p>
          <a:p>
            <a:endParaRPr lang="es-CO" dirty="0" smtClean="0"/>
          </a:p>
          <a:p>
            <a:endParaRPr lang="es-CO" dirty="0" smtClean="0"/>
          </a:p>
          <a:p>
            <a:endParaRPr lang="es-CO" dirty="0" smtClean="0"/>
          </a:p>
          <a:p>
            <a:pPr>
              <a:buFont typeface="Wingdings" pitchFamily="2" charset="2"/>
              <a:buChar char="ü"/>
            </a:pPr>
            <a:endParaRPr lang="es-CO" dirty="0"/>
          </a:p>
        </p:txBody>
      </p:sp>
      <p:sp>
        <p:nvSpPr>
          <p:cNvPr id="16" name="15 Rectángulo"/>
          <p:cNvSpPr/>
          <p:nvPr/>
        </p:nvSpPr>
        <p:spPr>
          <a:xfrm>
            <a:off x="3995936" y="1268611"/>
            <a:ext cx="5148064" cy="58169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s-CO" sz="2400" dirty="0" smtClean="0"/>
          </a:p>
          <a:p>
            <a:r>
              <a:rPr lang="es-CO" sz="2000" dirty="0"/>
              <a:t>Josep- Francesc </a:t>
            </a:r>
            <a:r>
              <a:rPr lang="es-CO" sz="2000" dirty="0" smtClean="0"/>
              <a:t>Valls, </a:t>
            </a:r>
            <a:r>
              <a:rPr lang="es-CO" sz="2000" dirty="0"/>
              <a:t>en su libro sobre Imagen de Marca de los </a:t>
            </a:r>
            <a:r>
              <a:rPr lang="es-CO" sz="2000" dirty="0" smtClean="0"/>
              <a:t>países:</a:t>
            </a:r>
          </a:p>
          <a:p>
            <a:endParaRPr lang="es-CO" sz="2000" b="1" dirty="0"/>
          </a:p>
          <a:p>
            <a:pPr algn="ctr"/>
            <a:endParaRPr lang="es-CO" b="1" dirty="0"/>
          </a:p>
          <a:p>
            <a:pPr algn="ctr"/>
            <a:r>
              <a:rPr lang="es-CO" dirty="0" smtClean="0"/>
              <a:t>‘</a:t>
            </a:r>
            <a:r>
              <a:rPr lang="es-CO" i="1" dirty="0"/>
              <a:t>“La Marca País se puede definir como el conjunto de percepciones que caracterizan a </a:t>
            </a:r>
            <a:r>
              <a:rPr lang="es-CO" i="1" dirty="0" smtClean="0"/>
              <a:t>una nación.</a:t>
            </a:r>
          </a:p>
          <a:p>
            <a:pPr algn="ctr"/>
            <a:endParaRPr lang="es-CO" i="1" dirty="0" smtClean="0"/>
          </a:p>
          <a:p>
            <a:pPr algn="ctr"/>
            <a:r>
              <a:rPr lang="es-CO" i="1" dirty="0" smtClean="0"/>
              <a:t>La Estrategia </a:t>
            </a:r>
            <a:r>
              <a:rPr lang="es-CO" i="1" dirty="0"/>
              <a:t>Marca </a:t>
            </a:r>
            <a:r>
              <a:rPr lang="es-CO" i="1" dirty="0" smtClean="0"/>
              <a:t>País consiste </a:t>
            </a:r>
            <a:r>
              <a:rPr lang="es-CO" i="1" dirty="0"/>
              <a:t>en identificar</a:t>
            </a:r>
          </a:p>
          <a:p>
            <a:pPr algn="ctr"/>
            <a:r>
              <a:rPr lang="es-CO" i="1" dirty="0"/>
              <a:t>los factores diferenciales de la Nación (productos, íconos, lugares, personajes, arte,</a:t>
            </a:r>
          </a:p>
          <a:p>
            <a:pPr algn="ctr"/>
            <a:r>
              <a:rPr lang="es-CO" i="1" dirty="0"/>
              <a:t>cultura, empresas) para aumentar el turismo, las exportaciones y las inversiones, </a:t>
            </a:r>
            <a:r>
              <a:rPr lang="es-CO" i="1" dirty="0" smtClean="0"/>
              <a:t>así</a:t>
            </a:r>
            <a:endParaRPr lang="es-CO" i="1" dirty="0"/>
          </a:p>
          <a:p>
            <a:pPr algn="ctr"/>
            <a:r>
              <a:rPr lang="es-CO" i="1" dirty="0"/>
              <a:t>c</a:t>
            </a:r>
            <a:r>
              <a:rPr lang="es-CO" i="1" dirty="0" smtClean="0"/>
              <a:t>omo posicionar </a:t>
            </a:r>
            <a:r>
              <a:rPr lang="es-CO" i="1" dirty="0"/>
              <a:t>internacionalmente al país y aumentar la autoestima de la sociedad</a:t>
            </a:r>
            <a:r>
              <a:rPr lang="es-CO" i="1" dirty="0" smtClean="0"/>
              <a:t>”.</a:t>
            </a:r>
            <a:endParaRPr lang="es-CO" b="1" dirty="0"/>
          </a:p>
          <a:p>
            <a:endParaRPr lang="es-CO" sz="2400" b="1" dirty="0">
              <a:solidFill>
                <a:schemeClr val="bg1"/>
              </a:solidFill>
            </a:endParaRPr>
          </a:p>
          <a:p>
            <a:r>
              <a:rPr lang="es-CO" sz="2400" b="1" dirty="0" smtClean="0">
                <a:solidFill>
                  <a:schemeClr val="bg1"/>
                </a:solidFill>
              </a:rPr>
              <a:t> </a:t>
            </a:r>
            <a:r>
              <a:rPr lang="es-CO" sz="2400" dirty="0"/>
              <a:t/>
            </a:r>
            <a:br>
              <a:rPr lang="es-CO" sz="2400" dirty="0"/>
            </a:br>
            <a:endParaRPr lang="es-CO" sz="2400" b="1" dirty="0" smtClean="0">
              <a:solidFill>
                <a:schemeClr val="bg1"/>
              </a:solidFill>
            </a:endParaRPr>
          </a:p>
        </p:txBody>
      </p:sp>
      <p:sp>
        <p:nvSpPr>
          <p:cNvPr id="2" name="1 CuadroTexto"/>
          <p:cNvSpPr txBox="1"/>
          <p:nvPr/>
        </p:nvSpPr>
        <p:spPr>
          <a:xfrm>
            <a:off x="395536" y="548680"/>
            <a:ext cx="20425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2800" b="1" dirty="0" smtClean="0"/>
              <a:t>Marca Paí</a:t>
            </a:r>
            <a:r>
              <a:rPr lang="es-CO" sz="2800" dirty="0"/>
              <a:t>s</a:t>
            </a:r>
            <a:endParaRPr lang="es-CO" sz="2800" b="1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27" y="2633573"/>
            <a:ext cx="3860331" cy="30870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04276566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4" name="14 CuadroTexto"/>
          <p:cNvSpPr txBox="1">
            <a:spLocks noChangeArrowheads="1"/>
          </p:cNvSpPr>
          <p:nvPr/>
        </p:nvSpPr>
        <p:spPr bwMode="auto">
          <a:xfrm>
            <a:off x="395536" y="1988840"/>
            <a:ext cx="820891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/>
            <a:endParaRPr lang="es-CO" dirty="0">
              <a:latin typeface="Calibri" pitchFamily="34" charset="0"/>
            </a:endParaRPr>
          </a:p>
        </p:txBody>
      </p:sp>
      <p:pic>
        <p:nvPicPr>
          <p:cNvPr id="15" name="14 Imagen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60032" y="260648"/>
            <a:ext cx="4032448" cy="1368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13 CuadroTexto"/>
          <p:cNvSpPr txBox="1"/>
          <p:nvPr/>
        </p:nvSpPr>
        <p:spPr>
          <a:xfrm>
            <a:off x="3596145" y="1844824"/>
            <a:ext cx="54006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CO" dirty="0" smtClean="0"/>
          </a:p>
          <a:p>
            <a:r>
              <a:rPr lang="es-CO" dirty="0" smtClean="0"/>
              <a:t>       </a:t>
            </a:r>
          </a:p>
          <a:p>
            <a:endParaRPr lang="es-CO" dirty="0" smtClean="0"/>
          </a:p>
          <a:p>
            <a:endParaRPr lang="es-CO" dirty="0" smtClean="0"/>
          </a:p>
          <a:p>
            <a:endParaRPr lang="es-CO" dirty="0" smtClean="0"/>
          </a:p>
          <a:p>
            <a:endParaRPr lang="es-CO" dirty="0" smtClean="0"/>
          </a:p>
          <a:p>
            <a:endParaRPr lang="es-CO" dirty="0" smtClean="0"/>
          </a:p>
          <a:p>
            <a:pPr>
              <a:buFont typeface="Wingdings" pitchFamily="2" charset="2"/>
              <a:buChar char="ü"/>
            </a:pPr>
            <a:endParaRPr lang="es-CO" dirty="0"/>
          </a:p>
        </p:txBody>
      </p:sp>
      <p:sp>
        <p:nvSpPr>
          <p:cNvPr id="16" name="15 Rectángulo"/>
          <p:cNvSpPr/>
          <p:nvPr/>
        </p:nvSpPr>
        <p:spPr>
          <a:xfrm>
            <a:off x="251520" y="2106434"/>
            <a:ext cx="8784977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s-CO" sz="2000" dirty="0"/>
          </a:p>
          <a:p>
            <a:pPr algn="ctr"/>
            <a:endParaRPr lang="es-CO" sz="2000" dirty="0">
              <a:latin typeface="Arial Narrow" pitchFamily="34" charset="0"/>
            </a:endParaRPr>
          </a:p>
          <a:p>
            <a:pPr algn="ctr"/>
            <a:endParaRPr lang="es-CO" sz="2000" b="1" dirty="0">
              <a:solidFill>
                <a:schemeClr val="bg1"/>
              </a:solidFill>
            </a:endParaRPr>
          </a:p>
        </p:txBody>
      </p:sp>
      <p:sp>
        <p:nvSpPr>
          <p:cNvPr id="19" name="18 Rectángulo"/>
          <p:cNvSpPr/>
          <p:nvPr/>
        </p:nvSpPr>
        <p:spPr>
          <a:xfrm>
            <a:off x="179512" y="332656"/>
            <a:ext cx="468052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2400" b="1" dirty="0" smtClean="0"/>
              <a:t>E</a:t>
            </a:r>
            <a:r>
              <a:rPr lang="es-CO" sz="2400" dirty="0" smtClean="0"/>
              <a:t>s</a:t>
            </a:r>
            <a:r>
              <a:rPr lang="es-CO" sz="2400" b="1" dirty="0" smtClean="0"/>
              <a:t>trategia</a:t>
            </a:r>
            <a:r>
              <a:rPr lang="es-CO" sz="2400" dirty="0"/>
              <a:t>s</a:t>
            </a:r>
          </a:p>
          <a:p>
            <a:r>
              <a:rPr lang="es-CO" sz="2400" b="1" dirty="0" smtClean="0"/>
              <a:t> de Colombia e</a:t>
            </a:r>
            <a:r>
              <a:rPr lang="es-CO" sz="2400" dirty="0" smtClean="0"/>
              <a:t>s </a:t>
            </a:r>
            <a:r>
              <a:rPr lang="es-CO" sz="2400" b="1" dirty="0" smtClean="0"/>
              <a:t>Pa</a:t>
            </a:r>
            <a:r>
              <a:rPr lang="es-CO" sz="2400" dirty="0" smtClean="0"/>
              <a:t>s</a:t>
            </a:r>
            <a:r>
              <a:rPr lang="es-CO" sz="2400" b="1" dirty="0" smtClean="0"/>
              <a:t>ión</a:t>
            </a:r>
            <a:endParaRPr lang="es-CO" sz="2400" b="1" dirty="0" smtClean="0"/>
          </a:p>
        </p:txBody>
      </p:sp>
      <p:sp>
        <p:nvSpPr>
          <p:cNvPr id="2" name="1 CuadroTexto"/>
          <p:cNvSpPr txBox="1"/>
          <p:nvPr/>
        </p:nvSpPr>
        <p:spPr>
          <a:xfrm>
            <a:off x="2834536" y="1690935"/>
            <a:ext cx="6234417" cy="643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endParaRPr lang="es-CO" b="1" dirty="0" smtClean="0"/>
          </a:p>
          <a:p>
            <a:pPr algn="just"/>
            <a:r>
              <a:rPr lang="es-CO" b="1" dirty="0" smtClean="0"/>
              <a:t>"</a:t>
            </a:r>
            <a:r>
              <a:rPr lang="es-CO" b="1" dirty="0"/>
              <a:t>Muestra tu Pasión": </a:t>
            </a:r>
            <a:r>
              <a:rPr lang="es-CO" dirty="0"/>
              <a:t>estrategia dirigida a lograr que los colombianos </a:t>
            </a:r>
            <a:r>
              <a:rPr lang="es-CO" dirty="0" smtClean="0"/>
              <a:t>se comprometan a </a:t>
            </a:r>
            <a:r>
              <a:rPr lang="es-CO" dirty="0"/>
              <a:t>hablar bien </a:t>
            </a:r>
            <a:r>
              <a:rPr lang="es-CO" dirty="0" smtClean="0"/>
              <a:t>de Colombia, proyectando </a:t>
            </a:r>
            <a:r>
              <a:rPr lang="es-CO" dirty="0"/>
              <a:t>una buena imagen del país</a:t>
            </a:r>
            <a:r>
              <a:rPr lang="es-CO" dirty="0" smtClean="0"/>
              <a:t>.</a:t>
            </a:r>
          </a:p>
          <a:p>
            <a:pPr algn="just"/>
            <a:endParaRPr lang="es-CO" dirty="0"/>
          </a:p>
          <a:p>
            <a:pPr algn="just"/>
            <a:r>
              <a:rPr lang="es-CO" b="1" dirty="0"/>
              <a:t>"Colombia es Pasión": </a:t>
            </a:r>
            <a:r>
              <a:rPr lang="es-CO" dirty="0"/>
              <a:t>estrategia dirigida al público internacional, </a:t>
            </a:r>
            <a:r>
              <a:rPr lang="es-CO" dirty="0" smtClean="0"/>
              <a:t>busca atraer </a:t>
            </a:r>
            <a:r>
              <a:rPr lang="es-CO" dirty="0"/>
              <a:t>inversión extranjera y turismo al país. Más que </a:t>
            </a:r>
            <a:r>
              <a:rPr lang="es-CO" dirty="0" smtClean="0"/>
              <a:t>una campaña </a:t>
            </a:r>
            <a:r>
              <a:rPr lang="es-CO" dirty="0"/>
              <a:t>de publicidad, </a:t>
            </a:r>
            <a:r>
              <a:rPr lang="es-CO" dirty="0" smtClean="0"/>
              <a:t>bu</a:t>
            </a:r>
            <a:r>
              <a:rPr lang="es-CO" dirty="0"/>
              <a:t>s</a:t>
            </a:r>
            <a:r>
              <a:rPr lang="es-CO" dirty="0" smtClean="0"/>
              <a:t>ca que </a:t>
            </a:r>
            <a:r>
              <a:rPr lang="es-CO" dirty="0"/>
              <a:t>los líderes de opinión de </a:t>
            </a:r>
            <a:r>
              <a:rPr lang="es-CO" dirty="0" smtClean="0"/>
              <a:t>Estados Unidos </a:t>
            </a:r>
            <a:r>
              <a:rPr lang="es-CO" dirty="0"/>
              <a:t>visiten el país, experimenten la realidad nacional y vean lo diferente que </a:t>
            </a:r>
            <a:r>
              <a:rPr lang="es-CO" dirty="0" smtClean="0"/>
              <a:t>es del </a:t>
            </a:r>
            <a:r>
              <a:rPr lang="es-CO" dirty="0"/>
              <a:t>estereotipo </a:t>
            </a:r>
            <a:r>
              <a:rPr lang="es-CO" dirty="0" smtClean="0"/>
              <a:t>extranjero.</a:t>
            </a:r>
          </a:p>
          <a:p>
            <a:pPr algn="just"/>
            <a:endParaRPr lang="es-CO" dirty="0"/>
          </a:p>
          <a:p>
            <a:pPr algn="ctr"/>
            <a:r>
              <a:rPr lang="es-CO" sz="2400" i="1" dirty="0"/>
              <a:t>“Colombia, el riesgo es que te quieras quedar</a:t>
            </a:r>
            <a:r>
              <a:rPr lang="es-CO" sz="2400" i="1" dirty="0" smtClean="0"/>
              <a:t>”</a:t>
            </a:r>
          </a:p>
          <a:p>
            <a:pPr algn="ctr"/>
            <a:endParaRPr lang="es-CO" sz="2400" i="1" dirty="0"/>
          </a:p>
          <a:p>
            <a:pPr algn="ctr"/>
            <a:r>
              <a:rPr lang="es-CO" sz="1600" i="1" dirty="0">
                <a:hlinkClick r:id="rId3"/>
              </a:rPr>
              <a:t>http://</a:t>
            </a:r>
            <a:r>
              <a:rPr lang="es-CO" sz="1600" i="1" dirty="0" smtClean="0">
                <a:hlinkClick r:id="rId3"/>
              </a:rPr>
              <a:t>www.youtube.com/watch?v=8kUU-DWOqmI</a:t>
            </a:r>
            <a:endParaRPr lang="es-CO" sz="1600" i="1" dirty="0" smtClean="0"/>
          </a:p>
          <a:p>
            <a:pPr algn="ctr"/>
            <a:endParaRPr lang="es-CO" sz="2400" i="1" dirty="0" smtClean="0"/>
          </a:p>
          <a:p>
            <a:pPr algn="ctr"/>
            <a:endParaRPr lang="es-CO" sz="2400" i="1" dirty="0"/>
          </a:p>
          <a:p>
            <a:pPr algn="ctr"/>
            <a:endParaRPr lang="es-CO" sz="2400" dirty="0"/>
          </a:p>
          <a:p>
            <a:pPr algn="just"/>
            <a:endParaRPr lang="es-CO" dirty="0"/>
          </a:p>
          <a:p>
            <a:pPr algn="just"/>
            <a:endParaRPr lang="es-CO" dirty="0" smtClean="0"/>
          </a:p>
        </p:txBody>
      </p:sp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152" y="2106434"/>
            <a:ext cx="2562887" cy="17085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460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768" y="4156452"/>
            <a:ext cx="2478852" cy="16488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01592691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4" name="14 CuadroTexto"/>
          <p:cNvSpPr txBox="1">
            <a:spLocks noChangeArrowheads="1"/>
          </p:cNvSpPr>
          <p:nvPr/>
        </p:nvSpPr>
        <p:spPr bwMode="auto">
          <a:xfrm>
            <a:off x="395536" y="1988840"/>
            <a:ext cx="820891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/>
            <a:endParaRPr lang="es-CO" dirty="0">
              <a:latin typeface="Calibri" pitchFamily="34" charset="0"/>
            </a:endParaRPr>
          </a:p>
        </p:txBody>
      </p:sp>
      <p:pic>
        <p:nvPicPr>
          <p:cNvPr id="15" name="14 Imagen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60032" y="260648"/>
            <a:ext cx="4032448" cy="1368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13 CuadroTexto"/>
          <p:cNvSpPr txBox="1"/>
          <p:nvPr/>
        </p:nvSpPr>
        <p:spPr>
          <a:xfrm>
            <a:off x="3596145" y="1844824"/>
            <a:ext cx="54006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CO" dirty="0" smtClean="0"/>
          </a:p>
          <a:p>
            <a:r>
              <a:rPr lang="es-CO" dirty="0" smtClean="0"/>
              <a:t>       </a:t>
            </a:r>
          </a:p>
          <a:p>
            <a:endParaRPr lang="es-CO" dirty="0" smtClean="0"/>
          </a:p>
          <a:p>
            <a:endParaRPr lang="es-CO" dirty="0" smtClean="0"/>
          </a:p>
          <a:p>
            <a:endParaRPr lang="es-CO" dirty="0" smtClean="0"/>
          </a:p>
          <a:p>
            <a:endParaRPr lang="es-CO" dirty="0" smtClean="0"/>
          </a:p>
          <a:p>
            <a:endParaRPr lang="es-CO" dirty="0" smtClean="0"/>
          </a:p>
          <a:p>
            <a:pPr>
              <a:buFont typeface="Wingdings" pitchFamily="2" charset="2"/>
              <a:buChar char="ü"/>
            </a:pPr>
            <a:endParaRPr lang="es-CO" dirty="0"/>
          </a:p>
        </p:txBody>
      </p:sp>
      <p:sp>
        <p:nvSpPr>
          <p:cNvPr id="16" name="15 Rectángulo"/>
          <p:cNvSpPr/>
          <p:nvPr/>
        </p:nvSpPr>
        <p:spPr>
          <a:xfrm>
            <a:off x="251520" y="2106434"/>
            <a:ext cx="8784977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s-CO" sz="2000" dirty="0"/>
          </a:p>
          <a:p>
            <a:pPr algn="ctr"/>
            <a:endParaRPr lang="es-CO" sz="2000" dirty="0">
              <a:latin typeface="Arial Narrow" pitchFamily="34" charset="0"/>
            </a:endParaRPr>
          </a:p>
          <a:p>
            <a:pPr algn="ctr"/>
            <a:endParaRPr lang="es-CO" sz="2000" b="1" dirty="0">
              <a:solidFill>
                <a:schemeClr val="bg1"/>
              </a:solidFill>
            </a:endParaRPr>
          </a:p>
        </p:txBody>
      </p:sp>
      <p:sp>
        <p:nvSpPr>
          <p:cNvPr id="19" name="18 Rectángulo"/>
          <p:cNvSpPr/>
          <p:nvPr/>
        </p:nvSpPr>
        <p:spPr>
          <a:xfrm>
            <a:off x="179512" y="332656"/>
            <a:ext cx="468052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2400" b="1" dirty="0" smtClean="0"/>
              <a:t>E</a:t>
            </a:r>
            <a:r>
              <a:rPr lang="es-CO" sz="2400" dirty="0" smtClean="0"/>
              <a:t>s</a:t>
            </a:r>
            <a:r>
              <a:rPr lang="es-CO" sz="2400" b="1" dirty="0" smtClean="0"/>
              <a:t>trategia</a:t>
            </a:r>
            <a:r>
              <a:rPr lang="es-CO" sz="2400" dirty="0"/>
              <a:t>s</a:t>
            </a:r>
          </a:p>
          <a:p>
            <a:r>
              <a:rPr lang="es-CO" sz="2400" b="1" dirty="0" smtClean="0"/>
              <a:t> de Colombia e</a:t>
            </a:r>
            <a:r>
              <a:rPr lang="es-CO" sz="2400" dirty="0" smtClean="0"/>
              <a:t>s </a:t>
            </a:r>
            <a:r>
              <a:rPr lang="es-CO" sz="2400" b="1" dirty="0" smtClean="0"/>
              <a:t>Pa</a:t>
            </a:r>
            <a:r>
              <a:rPr lang="es-CO" sz="2400" dirty="0" smtClean="0"/>
              <a:t>s</a:t>
            </a:r>
            <a:r>
              <a:rPr lang="es-CO" sz="2400" b="1" dirty="0" smtClean="0"/>
              <a:t>ión</a:t>
            </a:r>
            <a:endParaRPr lang="es-CO" sz="2400" b="1" dirty="0" smtClean="0"/>
          </a:p>
        </p:txBody>
      </p:sp>
      <p:sp>
        <p:nvSpPr>
          <p:cNvPr id="2" name="1 CuadroTexto"/>
          <p:cNvSpPr txBox="1"/>
          <p:nvPr/>
        </p:nvSpPr>
        <p:spPr>
          <a:xfrm>
            <a:off x="2834536" y="1690935"/>
            <a:ext cx="6234417" cy="615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endParaRPr lang="es-CO" b="1" dirty="0" smtClean="0"/>
          </a:p>
          <a:p>
            <a:pPr marL="342900" indent="-342900">
              <a:buFont typeface="Wingdings" pitchFamily="2" charset="2"/>
              <a:buChar char="ü"/>
            </a:pPr>
            <a:r>
              <a:rPr lang="es-CO" b="1" dirty="0" smtClean="0"/>
              <a:t>Creación </a:t>
            </a:r>
            <a:r>
              <a:rPr lang="es-CO" b="1" dirty="0"/>
              <a:t>de la tienda Colombia es </a:t>
            </a:r>
            <a:r>
              <a:rPr lang="es-CO" b="1" dirty="0" smtClean="0"/>
              <a:t>Pasión</a:t>
            </a:r>
          </a:p>
          <a:p>
            <a:pPr marL="342900" indent="-342900">
              <a:buFont typeface="Wingdings" pitchFamily="2" charset="2"/>
              <a:buChar char="ü"/>
            </a:pPr>
            <a:endParaRPr lang="es-CO" b="1" dirty="0"/>
          </a:p>
          <a:p>
            <a:pPr marL="342900" indent="-342900">
              <a:buFont typeface="Wingdings" pitchFamily="2" charset="2"/>
              <a:buChar char="ü"/>
            </a:pPr>
            <a:r>
              <a:rPr lang="es-CO" b="1" dirty="0" smtClean="0"/>
              <a:t>Responsabilidad </a:t>
            </a:r>
            <a:r>
              <a:rPr lang="es-CO" b="1" dirty="0"/>
              <a:t>social y ética de marca en Colombia </a:t>
            </a:r>
            <a:r>
              <a:rPr lang="es-CO" b="1" dirty="0" smtClean="0"/>
              <a:t>es Pasión</a:t>
            </a:r>
          </a:p>
          <a:p>
            <a:pPr marL="342900" indent="-342900">
              <a:buFont typeface="Wingdings" pitchFamily="2" charset="2"/>
              <a:buChar char="ü"/>
            </a:pPr>
            <a:endParaRPr lang="es-CO" b="1" dirty="0"/>
          </a:p>
          <a:p>
            <a:pPr marL="342900" indent="-342900">
              <a:buFont typeface="Wingdings" pitchFamily="2" charset="2"/>
              <a:buChar char="ü"/>
            </a:pPr>
            <a:r>
              <a:rPr lang="es-CO" sz="1600" b="1" dirty="0"/>
              <a:t>Colombia Es Pasión y el Cáncer de </a:t>
            </a:r>
            <a:r>
              <a:rPr lang="es-CO" sz="1600" b="1" dirty="0" smtClean="0"/>
              <a:t>Seno</a:t>
            </a:r>
          </a:p>
          <a:p>
            <a:r>
              <a:rPr lang="es-CO" sz="1600" dirty="0" smtClean="0"/>
              <a:t>      (campaña Lazo Rosado </a:t>
            </a:r>
            <a:r>
              <a:rPr lang="es-CO" sz="1600" dirty="0"/>
              <a:t>-</a:t>
            </a:r>
            <a:r>
              <a:rPr lang="es-CO" sz="1600" dirty="0" smtClean="0"/>
              <a:t>camiseta - Liga </a:t>
            </a:r>
            <a:r>
              <a:rPr lang="es-CO" sz="1600" dirty="0"/>
              <a:t>Contra </a:t>
            </a:r>
            <a:r>
              <a:rPr lang="es-CO" sz="1600" dirty="0" smtClean="0"/>
              <a:t>el Cáncer)</a:t>
            </a:r>
          </a:p>
          <a:p>
            <a:endParaRPr lang="es-CO" sz="1600" dirty="0" smtClean="0"/>
          </a:p>
          <a:p>
            <a:pPr marL="342900" indent="-342900">
              <a:buFont typeface="Wingdings" pitchFamily="2" charset="2"/>
              <a:buChar char="ü"/>
            </a:pPr>
            <a:r>
              <a:rPr lang="es-CO" sz="1600" b="1" dirty="0"/>
              <a:t>Colombia </a:t>
            </a:r>
            <a:r>
              <a:rPr lang="es-CO" sz="1600" b="1" dirty="0" smtClean="0"/>
              <a:t>es </a:t>
            </a:r>
            <a:r>
              <a:rPr lang="es-CO" sz="1600" b="1" dirty="0"/>
              <a:t>Pasión y </a:t>
            </a:r>
            <a:r>
              <a:rPr lang="es-CO" sz="1600" b="1" dirty="0" smtClean="0"/>
              <a:t>la </a:t>
            </a:r>
            <a:r>
              <a:rPr lang="es-CO" sz="1600" b="1" dirty="0"/>
              <a:t>niñez y las minas </a:t>
            </a:r>
            <a:r>
              <a:rPr lang="es-CO" sz="1600" b="1" dirty="0" smtClean="0"/>
              <a:t>antipersonales </a:t>
            </a:r>
          </a:p>
          <a:p>
            <a:r>
              <a:rPr lang="es-CO" sz="1600" dirty="0"/>
              <a:t> </a:t>
            </a:r>
            <a:r>
              <a:rPr lang="es-CO" sz="1600" dirty="0" smtClean="0"/>
              <a:t>     (apoyo </a:t>
            </a:r>
            <a:r>
              <a:rPr lang="es-CO" sz="1600" dirty="0"/>
              <a:t>a la Fundación </a:t>
            </a:r>
            <a:r>
              <a:rPr lang="es-CO" sz="1600" dirty="0" smtClean="0"/>
              <a:t>Mi Sangre - edición </a:t>
            </a:r>
            <a:r>
              <a:rPr lang="es-CO" sz="1600" dirty="0"/>
              <a:t>limitada “</a:t>
            </a:r>
            <a:r>
              <a:rPr lang="es-CO" sz="1600" dirty="0" err="1"/>
              <a:t>Xtreme</a:t>
            </a:r>
            <a:r>
              <a:rPr lang="es-CO" sz="1600" dirty="0"/>
              <a:t> 3 </a:t>
            </a:r>
            <a:endParaRPr lang="es-CO" sz="1600" dirty="0" smtClean="0"/>
          </a:p>
          <a:p>
            <a:r>
              <a:rPr lang="es-CO" sz="1600" dirty="0"/>
              <a:t> </a:t>
            </a:r>
            <a:r>
              <a:rPr lang="es-CO" sz="1600" dirty="0" smtClean="0"/>
              <a:t>     Colombia </a:t>
            </a:r>
            <a:r>
              <a:rPr lang="es-CO" sz="1600" dirty="0"/>
              <a:t>es </a:t>
            </a:r>
            <a:r>
              <a:rPr lang="es-CO" sz="1600" dirty="0" smtClean="0"/>
              <a:t>Pasión)</a:t>
            </a:r>
          </a:p>
          <a:p>
            <a:endParaRPr lang="es-CO" sz="1600" b="1" dirty="0"/>
          </a:p>
          <a:p>
            <a:pPr marL="285750" indent="-285750">
              <a:buFont typeface="Wingdings" pitchFamily="2" charset="2"/>
              <a:buChar char="ü"/>
            </a:pPr>
            <a:r>
              <a:rPr lang="es-CO" sz="1600" b="1" dirty="0"/>
              <a:t>Colombia </a:t>
            </a:r>
            <a:r>
              <a:rPr lang="es-CO" sz="1600" b="1" dirty="0" smtClean="0"/>
              <a:t>es </a:t>
            </a:r>
            <a:r>
              <a:rPr lang="es-CO" sz="1600" b="1" dirty="0"/>
              <a:t>Pasión y Carrefour por los discapacitados y la educación</a:t>
            </a:r>
            <a:r>
              <a:rPr lang="es-CO" sz="1600" dirty="0"/>
              <a:t> </a:t>
            </a:r>
            <a:r>
              <a:rPr lang="es-CO" sz="1600" dirty="0" smtClean="0"/>
              <a:t>  (kits </a:t>
            </a:r>
            <a:r>
              <a:rPr lang="es-CO" sz="1600" dirty="0"/>
              <a:t>escolares, cartillas de valores </a:t>
            </a:r>
            <a:r>
              <a:rPr lang="es-CO" sz="1600" dirty="0" smtClean="0"/>
              <a:t>y aulas computarizadas)</a:t>
            </a:r>
          </a:p>
          <a:p>
            <a:endParaRPr lang="es-CO" sz="1600" dirty="0" smtClean="0"/>
          </a:p>
          <a:p>
            <a:pPr marL="285750" indent="-285750">
              <a:buFont typeface="Wingdings" pitchFamily="2" charset="2"/>
              <a:buChar char="ü"/>
            </a:pPr>
            <a:r>
              <a:rPr lang="es-CO" sz="1600" b="1" dirty="0"/>
              <a:t>Colombia </a:t>
            </a:r>
            <a:r>
              <a:rPr lang="es-CO" sz="1600" b="1" dirty="0" smtClean="0"/>
              <a:t>es </a:t>
            </a:r>
            <a:r>
              <a:rPr lang="es-CO" sz="1600" b="1" dirty="0"/>
              <a:t>Pasión y el </a:t>
            </a:r>
            <a:r>
              <a:rPr lang="es-CO" sz="1600" b="1" dirty="0" smtClean="0"/>
              <a:t>emprendimiento</a:t>
            </a:r>
          </a:p>
          <a:p>
            <a:r>
              <a:rPr lang="es-CO" sz="1600" dirty="0"/>
              <a:t> </a:t>
            </a:r>
            <a:r>
              <a:rPr lang="es-CO" sz="1600" dirty="0" smtClean="0"/>
              <a:t>     Destapa futuro de </a:t>
            </a:r>
            <a:r>
              <a:rPr lang="es-CO" sz="1600" dirty="0" err="1" smtClean="0"/>
              <a:t>Bavaria</a:t>
            </a:r>
            <a:endParaRPr lang="es-CO" sz="1600" b="1" dirty="0" smtClean="0"/>
          </a:p>
          <a:p>
            <a:pPr algn="ctr"/>
            <a:endParaRPr lang="es-CO" sz="1400" b="1" dirty="0"/>
          </a:p>
          <a:p>
            <a:endParaRPr lang="es-CO" sz="1400" dirty="0"/>
          </a:p>
          <a:p>
            <a:pPr algn="ctr"/>
            <a:endParaRPr lang="es-CO" sz="1400" dirty="0"/>
          </a:p>
          <a:p>
            <a:pPr algn="just"/>
            <a:endParaRPr lang="es-CO" dirty="0"/>
          </a:p>
          <a:p>
            <a:pPr algn="just"/>
            <a:endParaRPr lang="es-CO" dirty="0" smtClean="0"/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668418"/>
            <a:ext cx="2571743" cy="19288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134" y="3645024"/>
            <a:ext cx="1905000" cy="1343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484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833" y="5103483"/>
            <a:ext cx="2177286" cy="16686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61067144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4" name="14 CuadroTexto"/>
          <p:cNvSpPr txBox="1">
            <a:spLocks noChangeArrowheads="1"/>
          </p:cNvSpPr>
          <p:nvPr/>
        </p:nvSpPr>
        <p:spPr bwMode="auto">
          <a:xfrm>
            <a:off x="395536" y="1988840"/>
            <a:ext cx="820891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/>
            <a:endParaRPr lang="es-CO" dirty="0">
              <a:latin typeface="Calibri" pitchFamily="34" charset="0"/>
            </a:endParaRPr>
          </a:p>
        </p:txBody>
      </p:sp>
      <p:pic>
        <p:nvPicPr>
          <p:cNvPr id="15" name="14 Imagen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32040" y="188640"/>
            <a:ext cx="4032448" cy="1368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1 CuadroTexto"/>
          <p:cNvSpPr txBox="1"/>
          <p:nvPr/>
        </p:nvSpPr>
        <p:spPr>
          <a:xfrm>
            <a:off x="395536" y="548680"/>
            <a:ext cx="177644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2400" b="1" dirty="0" smtClean="0"/>
              <a:t>Marca Paí</a:t>
            </a:r>
            <a:r>
              <a:rPr lang="es-CO" sz="2400" dirty="0"/>
              <a:t>s</a:t>
            </a:r>
            <a:endParaRPr lang="es-CO" sz="2400" b="1" dirty="0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320" y="1268760"/>
            <a:ext cx="3584592" cy="21880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3645024"/>
            <a:ext cx="7600312" cy="3123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0601854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4" name="14 CuadroTexto"/>
          <p:cNvSpPr txBox="1">
            <a:spLocks noChangeArrowheads="1"/>
          </p:cNvSpPr>
          <p:nvPr/>
        </p:nvSpPr>
        <p:spPr bwMode="auto">
          <a:xfrm>
            <a:off x="395536" y="1988840"/>
            <a:ext cx="820891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/>
            <a:endParaRPr lang="es-CO" dirty="0">
              <a:latin typeface="Calibri" pitchFamily="34" charset="0"/>
            </a:endParaRPr>
          </a:p>
        </p:txBody>
      </p:sp>
      <p:pic>
        <p:nvPicPr>
          <p:cNvPr id="15" name="14 Imagen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32040" y="188640"/>
            <a:ext cx="4032448" cy="1368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1 CuadroTexto"/>
          <p:cNvSpPr txBox="1"/>
          <p:nvPr/>
        </p:nvSpPr>
        <p:spPr>
          <a:xfrm>
            <a:off x="395536" y="548680"/>
            <a:ext cx="177644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2400" b="1" dirty="0" smtClean="0"/>
              <a:t>Marca Paí</a:t>
            </a:r>
            <a:r>
              <a:rPr lang="es-CO" sz="2400" dirty="0"/>
              <a:t>s</a:t>
            </a:r>
            <a:endParaRPr lang="es-CO" sz="2400" b="1" dirty="0"/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666" y="1844824"/>
            <a:ext cx="4269326" cy="4608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2 Rectángulo"/>
          <p:cNvSpPr/>
          <p:nvPr/>
        </p:nvSpPr>
        <p:spPr>
          <a:xfrm>
            <a:off x="4499992" y="1372126"/>
            <a:ext cx="446449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s-CO" dirty="0" smtClean="0"/>
          </a:p>
          <a:p>
            <a:endParaRPr lang="es-CO" dirty="0" smtClean="0"/>
          </a:p>
          <a:p>
            <a:endParaRPr lang="es-CO" dirty="0"/>
          </a:p>
          <a:p>
            <a:endParaRPr lang="es-CO" dirty="0"/>
          </a:p>
          <a:p>
            <a:pPr marL="285750" indent="-285750">
              <a:buFont typeface="Wingdings" pitchFamily="2" charset="2"/>
              <a:buChar char="ü"/>
            </a:pPr>
            <a:r>
              <a:rPr lang="es-CO" dirty="0" smtClean="0"/>
              <a:t>Por </a:t>
            </a:r>
            <a:r>
              <a:rPr lang="es-CO" dirty="0"/>
              <a:t>primera vez Colombia es mencionada en el estudio realizado por </a:t>
            </a:r>
            <a:r>
              <a:rPr lang="es-CO" dirty="0" err="1"/>
              <a:t>Future</a:t>
            </a:r>
            <a:r>
              <a:rPr lang="es-CO" dirty="0"/>
              <a:t> </a:t>
            </a:r>
            <a:r>
              <a:rPr lang="es-CO" dirty="0" smtClean="0"/>
              <a:t>Brand, en </a:t>
            </a:r>
            <a:r>
              <a:rPr lang="es-CO" dirty="0"/>
              <a:t>una </a:t>
            </a:r>
            <a:r>
              <a:rPr lang="es-CO" dirty="0" smtClean="0"/>
              <a:t>sección implementada </a:t>
            </a:r>
            <a:r>
              <a:rPr lang="es-CO" dirty="0"/>
              <a:t>en el 2007 al documento titulada “Los Países en su momento</a:t>
            </a:r>
            <a:r>
              <a:rPr lang="es-CO" dirty="0" smtClean="0"/>
              <a:t>”.</a:t>
            </a:r>
          </a:p>
          <a:p>
            <a:endParaRPr lang="es-CO" dirty="0"/>
          </a:p>
          <a:p>
            <a:pPr marL="285750" indent="-285750">
              <a:buFont typeface="Wingdings" pitchFamily="2" charset="2"/>
              <a:buChar char="ü"/>
            </a:pPr>
            <a:r>
              <a:rPr lang="es-CO" dirty="0"/>
              <a:t>F</a:t>
            </a:r>
            <a:r>
              <a:rPr lang="es-CO" dirty="0" smtClean="0"/>
              <a:t>ase emergente</a:t>
            </a:r>
            <a:r>
              <a:rPr lang="es-CO" dirty="0"/>
              <a:t> </a:t>
            </a:r>
            <a:r>
              <a:rPr lang="es-CO" dirty="0" smtClean="0"/>
              <a:t>para la marca país. </a:t>
            </a:r>
          </a:p>
          <a:p>
            <a:endParaRPr lang="es-CO" dirty="0"/>
          </a:p>
          <a:p>
            <a:pPr marL="285750" indent="-285750">
              <a:buFont typeface="Wingdings" pitchFamily="2" charset="2"/>
              <a:buChar char="ü"/>
            </a:pPr>
            <a:r>
              <a:rPr lang="es-CO" dirty="0" smtClean="0"/>
              <a:t>En </a:t>
            </a:r>
            <a:r>
              <a:rPr lang="es-CO" dirty="0"/>
              <a:t>el caso de Colombia nos encontramos en la fase </a:t>
            </a:r>
            <a:r>
              <a:rPr lang="es-CO" dirty="0" smtClean="0"/>
              <a:t> junto con </a:t>
            </a:r>
            <a:r>
              <a:rPr lang="es-CO" dirty="0"/>
              <a:t>Etiopia, Libia y Uzbekistán.</a:t>
            </a:r>
          </a:p>
        </p:txBody>
      </p:sp>
    </p:spTree>
    <p:extLst>
      <p:ext uri="{BB962C8B-B14F-4D97-AF65-F5344CB8AC3E}">
        <p14:creationId xmlns:p14="http://schemas.microsoft.com/office/powerpoint/2010/main" val="2840157649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4" name="14 CuadroTexto"/>
          <p:cNvSpPr txBox="1">
            <a:spLocks noChangeArrowheads="1"/>
          </p:cNvSpPr>
          <p:nvPr/>
        </p:nvSpPr>
        <p:spPr bwMode="auto">
          <a:xfrm>
            <a:off x="395536" y="1988840"/>
            <a:ext cx="820891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/>
            <a:endParaRPr lang="es-CO" dirty="0">
              <a:latin typeface="Calibri" pitchFamily="34" charset="0"/>
            </a:endParaRPr>
          </a:p>
        </p:txBody>
      </p:sp>
      <p:pic>
        <p:nvPicPr>
          <p:cNvPr id="15" name="14 Imagen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32040" y="188640"/>
            <a:ext cx="4032448" cy="1368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1 CuadroTexto"/>
          <p:cNvSpPr txBox="1"/>
          <p:nvPr/>
        </p:nvSpPr>
        <p:spPr>
          <a:xfrm>
            <a:off x="395536" y="548680"/>
            <a:ext cx="177644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2400" b="1" dirty="0" smtClean="0"/>
              <a:t>Marca Paí</a:t>
            </a:r>
            <a:r>
              <a:rPr lang="es-CO" sz="2400" dirty="0"/>
              <a:t>s</a:t>
            </a:r>
            <a:endParaRPr lang="es-CO" sz="2400" b="1" dirty="0"/>
          </a:p>
        </p:txBody>
      </p:sp>
      <p:sp>
        <p:nvSpPr>
          <p:cNvPr id="3" name="2 Rectángulo"/>
          <p:cNvSpPr/>
          <p:nvPr/>
        </p:nvSpPr>
        <p:spPr>
          <a:xfrm>
            <a:off x="4499992" y="1372126"/>
            <a:ext cx="4464496" cy="64633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s-CO" dirty="0" smtClean="0"/>
          </a:p>
          <a:p>
            <a:endParaRPr lang="es-CO" dirty="0" smtClean="0"/>
          </a:p>
          <a:p>
            <a:r>
              <a:rPr lang="es-CO" dirty="0" smtClean="0"/>
              <a:t>Perú</a:t>
            </a:r>
            <a:endParaRPr lang="es-CO" dirty="0"/>
          </a:p>
          <a:p>
            <a:r>
              <a:rPr lang="es-CO" dirty="0">
                <a:hlinkClick r:id="rId3"/>
              </a:rPr>
              <a:t>http://</a:t>
            </a:r>
            <a:r>
              <a:rPr lang="es-CO" dirty="0" smtClean="0">
                <a:hlinkClick r:id="rId3"/>
              </a:rPr>
              <a:t>www.youtube.com/watch?v=ZZp87jC73pw</a:t>
            </a:r>
            <a:endParaRPr lang="es-CO" dirty="0" smtClean="0"/>
          </a:p>
          <a:p>
            <a:endParaRPr lang="es-CO" dirty="0" smtClean="0"/>
          </a:p>
          <a:p>
            <a:r>
              <a:rPr lang="es-CO" dirty="0" smtClean="0"/>
              <a:t>Argentina</a:t>
            </a:r>
          </a:p>
          <a:p>
            <a:r>
              <a:rPr lang="es-CO" dirty="0">
                <a:hlinkClick r:id="rId4"/>
              </a:rPr>
              <a:t>http://</a:t>
            </a:r>
            <a:r>
              <a:rPr lang="es-CO" dirty="0" smtClean="0">
                <a:hlinkClick r:id="rId4"/>
              </a:rPr>
              <a:t>www.youtube.com/watch?v=WFv3Ns8gXwE</a:t>
            </a:r>
            <a:endParaRPr lang="es-CO" dirty="0" smtClean="0"/>
          </a:p>
          <a:p>
            <a:endParaRPr lang="es-CO" dirty="0" smtClean="0"/>
          </a:p>
          <a:p>
            <a:r>
              <a:rPr lang="es-CO" dirty="0" smtClean="0"/>
              <a:t>Brasil</a:t>
            </a:r>
            <a:endParaRPr lang="es-CO" dirty="0"/>
          </a:p>
          <a:p>
            <a:r>
              <a:rPr lang="es-CO" dirty="0">
                <a:hlinkClick r:id="rId5"/>
              </a:rPr>
              <a:t>http://</a:t>
            </a:r>
            <a:r>
              <a:rPr lang="es-CO" dirty="0" smtClean="0">
                <a:hlinkClick r:id="rId5"/>
              </a:rPr>
              <a:t>www.youtube.com/watch?v=r9F2uJQpMTs</a:t>
            </a:r>
            <a:endParaRPr lang="es-CO" dirty="0" smtClean="0"/>
          </a:p>
          <a:p>
            <a:endParaRPr lang="es-CO" dirty="0" smtClean="0"/>
          </a:p>
          <a:p>
            <a:r>
              <a:rPr lang="es-CO" dirty="0" smtClean="0"/>
              <a:t>Mé</a:t>
            </a:r>
            <a:r>
              <a:rPr lang="es-CO" b="1" dirty="0"/>
              <a:t>x</a:t>
            </a:r>
            <a:r>
              <a:rPr lang="es-CO" dirty="0" smtClean="0"/>
              <a:t>ico</a:t>
            </a:r>
            <a:endParaRPr lang="es-CO" dirty="0"/>
          </a:p>
          <a:p>
            <a:r>
              <a:rPr lang="es-CO" dirty="0">
                <a:hlinkClick r:id="rId6"/>
              </a:rPr>
              <a:t>http://</a:t>
            </a:r>
            <a:r>
              <a:rPr lang="es-CO" dirty="0" smtClean="0">
                <a:hlinkClick r:id="rId6"/>
              </a:rPr>
              <a:t>www.youtube.com/watch?NR=1&amp;v=JVD6ewn0h24</a:t>
            </a:r>
            <a:endParaRPr lang="es-CO" dirty="0" smtClean="0"/>
          </a:p>
          <a:p>
            <a:endParaRPr lang="es-CO" dirty="0" smtClean="0"/>
          </a:p>
          <a:p>
            <a:endParaRPr lang="es-CO" dirty="0"/>
          </a:p>
          <a:p>
            <a:endParaRPr lang="es-CO" dirty="0"/>
          </a:p>
          <a:p>
            <a:endParaRPr lang="es-CO" dirty="0"/>
          </a:p>
          <a:p>
            <a:endParaRPr lang="es-CO" dirty="0" smtClean="0"/>
          </a:p>
          <a:p>
            <a:endParaRPr lang="es-CO" dirty="0"/>
          </a:p>
        </p:txBody>
      </p:sp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1133" y="4746431"/>
            <a:ext cx="2343125" cy="17172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532" name="Picture 4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2696" y="3056125"/>
            <a:ext cx="2148200" cy="13809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533" name="Picture 5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511" y="1822892"/>
            <a:ext cx="3000946" cy="7200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534" name="Picture 6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269" y="3049006"/>
            <a:ext cx="1891345" cy="13881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12211244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9 Rectángulo"/>
          <p:cNvSpPr/>
          <p:nvPr/>
        </p:nvSpPr>
        <p:spPr>
          <a:xfrm rot="5400000">
            <a:off x="4500562" y="1928813"/>
            <a:ext cx="142875" cy="91440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CO" dirty="0"/>
          </a:p>
        </p:txBody>
      </p:sp>
      <p:sp>
        <p:nvSpPr>
          <p:cNvPr id="12" name="11 Rectángulo"/>
          <p:cNvSpPr/>
          <p:nvPr/>
        </p:nvSpPr>
        <p:spPr>
          <a:xfrm rot="5400000">
            <a:off x="4500562" y="2214563"/>
            <a:ext cx="142875" cy="9144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CO" dirty="0"/>
          </a:p>
        </p:txBody>
      </p:sp>
      <p:sp>
        <p:nvSpPr>
          <p:cNvPr id="13" name="12 Rectángulo"/>
          <p:cNvSpPr/>
          <p:nvPr/>
        </p:nvSpPr>
        <p:spPr>
          <a:xfrm rot="5400000">
            <a:off x="4500562" y="2071688"/>
            <a:ext cx="142875" cy="91440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CO" dirty="0"/>
          </a:p>
        </p:txBody>
      </p:sp>
      <p:sp>
        <p:nvSpPr>
          <p:cNvPr id="2054" name="14 CuadroTexto"/>
          <p:cNvSpPr txBox="1">
            <a:spLocks noChangeArrowheads="1"/>
          </p:cNvSpPr>
          <p:nvPr/>
        </p:nvSpPr>
        <p:spPr bwMode="auto">
          <a:xfrm>
            <a:off x="395536" y="1988840"/>
            <a:ext cx="820891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/>
            <a:endParaRPr lang="es-CO" dirty="0">
              <a:latin typeface="Calibri" pitchFamily="34" charset="0"/>
            </a:endParaRPr>
          </a:p>
        </p:txBody>
      </p:sp>
      <p:pic>
        <p:nvPicPr>
          <p:cNvPr id="15" name="14 Imagen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32040" y="188640"/>
            <a:ext cx="4032448" cy="1368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13 CuadroTexto"/>
          <p:cNvSpPr txBox="1"/>
          <p:nvPr/>
        </p:nvSpPr>
        <p:spPr>
          <a:xfrm>
            <a:off x="4103440" y="1817212"/>
            <a:ext cx="5040560" cy="47397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2800" dirty="0" smtClean="0"/>
              <a:t>En busca de la diferenciación.</a:t>
            </a:r>
          </a:p>
          <a:p>
            <a:endParaRPr lang="es-CO" sz="2800" b="1" dirty="0"/>
          </a:p>
          <a:p>
            <a:pPr marL="285750" indent="-285750">
              <a:buFont typeface="Wingdings" pitchFamily="2" charset="2"/>
              <a:buChar char="ü"/>
            </a:pPr>
            <a:r>
              <a:rPr lang="es-CO" dirty="0" smtClean="0"/>
              <a:t>Territorio (paisajes naturales)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es-CO" dirty="0" smtClean="0"/>
              <a:t>Productos de </a:t>
            </a:r>
            <a:r>
              <a:rPr lang="es-CO" dirty="0" smtClean="0"/>
              <a:t>e</a:t>
            </a:r>
            <a:r>
              <a:rPr lang="es-CO" b="1" dirty="0"/>
              <a:t>x</a:t>
            </a:r>
            <a:r>
              <a:rPr lang="es-CO" dirty="0" smtClean="0"/>
              <a:t>portación </a:t>
            </a:r>
            <a:endParaRPr lang="es-CO" dirty="0" smtClean="0"/>
          </a:p>
          <a:p>
            <a:pPr marL="285750" indent="-285750">
              <a:buFont typeface="Wingdings" pitchFamily="2" charset="2"/>
              <a:buChar char="ü"/>
            </a:pPr>
            <a:r>
              <a:rPr lang="es-CO" dirty="0" smtClean="0"/>
              <a:t>Artistas famosos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es-CO" dirty="0" smtClean="0"/>
              <a:t>Deportistas destacados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es-CO" dirty="0" smtClean="0"/>
              <a:t>Literatura 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es-CO" dirty="0" smtClean="0"/>
              <a:t>Diseñadore</a:t>
            </a:r>
            <a:r>
              <a:rPr lang="es-CO" dirty="0"/>
              <a:t>s</a:t>
            </a:r>
            <a:endParaRPr lang="es-CO" dirty="0" smtClean="0"/>
          </a:p>
          <a:p>
            <a:pPr marL="285750" indent="-285750">
              <a:buFont typeface="Wingdings" pitchFamily="2" charset="2"/>
              <a:buChar char="ü"/>
            </a:pPr>
            <a:r>
              <a:rPr lang="es-CO" dirty="0" smtClean="0"/>
              <a:t>Gastronomía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es-CO" dirty="0" smtClean="0"/>
              <a:t>Monumentos nacionales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es-CO" dirty="0" smtClean="0"/>
              <a:t>Arquitectura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es-CO" dirty="0" smtClean="0"/>
              <a:t>Ventaja</a:t>
            </a:r>
            <a:r>
              <a:rPr lang="es-CO" b="1" dirty="0" smtClean="0"/>
              <a:t>s </a:t>
            </a:r>
            <a:r>
              <a:rPr lang="es-CO" dirty="0" smtClean="0"/>
              <a:t>Competitiva</a:t>
            </a:r>
            <a:r>
              <a:rPr lang="es-CO" dirty="0"/>
              <a:t>s</a:t>
            </a:r>
            <a:endParaRPr lang="es-CO" dirty="0" smtClean="0"/>
          </a:p>
          <a:p>
            <a:pPr marL="285750" indent="-285750">
              <a:buFont typeface="Wingdings" pitchFamily="2" charset="2"/>
              <a:buChar char="ü"/>
            </a:pPr>
            <a:endParaRPr lang="es-CO" dirty="0"/>
          </a:p>
          <a:p>
            <a:pPr algn="ctr"/>
            <a:r>
              <a:rPr lang="es-CO" sz="2000" b="1" dirty="0" smtClean="0"/>
              <a:t>IDENTIDAD  = AUTOE</a:t>
            </a:r>
            <a:r>
              <a:rPr lang="es-CO" sz="2000" b="1" dirty="0"/>
              <a:t>S</a:t>
            </a:r>
            <a:r>
              <a:rPr lang="es-CO" sz="2000" b="1" dirty="0" smtClean="0"/>
              <a:t>TIMA</a:t>
            </a:r>
            <a:endParaRPr lang="es-CO" sz="2000" b="1" dirty="0" smtClean="0"/>
          </a:p>
          <a:p>
            <a:r>
              <a:rPr lang="es-CO" sz="2800" dirty="0" smtClean="0"/>
              <a:t> </a:t>
            </a:r>
            <a:endParaRPr lang="es-CO" sz="2800" b="1" dirty="0"/>
          </a:p>
        </p:txBody>
      </p:sp>
      <p:sp>
        <p:nvSpPr>
          <p:cNvPr id="2" name="1 CuadroTexto"/>
          <p:cNvSpPr txBox="1"/>
          <p:nvPr/>
        </p:nvSpPr>
        <p:spPr>
          <a:xfrm>
            <a:off x="395536" y="548680"/>
            <a:ext cx="177644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2400" b="1" dirty="0" smtClean="0"/>
              <a:t>Marca Paí</a:t>
            </a:r>
            <a:r>
              <a:rPr lang="es-CO" sz="2400" dirty="0"/>
              <a:t>s</a:t>
            </a:r>
            <a:endParaRPr lang="es-CO" sz="2400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200" y="2132856"/>
            <a:ext cx="3007672" cy="3831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04276566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9 Rectángulo"/>
          <p:cNvSpPr/>
          <p:nvPr/>
        </p:nvSpPr>
        <p:spPr>
          <a:xfrm rot="5400000">
            <a:off x="4500562" y="1928813"/>
            <a:ext cx="142875" cy="91440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CO" dirty="0"/>
          </a:p>
        </p:txBody>
      </p:sp>
      <p:sp>
        <p:nvSpPr>
          <p:cNvPr id="12" name="11 Rectángulo"/>
          <p:cNvSpPr/>
          <p:nvPr/>
        </p:nvSpPr>
        <p:spPr>
          <a:xfrm rot="5400000">
            <a:off x="4500562" y="2214563"/>
            <a:ext cx="142875" cy="9144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CO" dirty="0"/>
          </a:p>
        </p:txBody>
      </p:sp>
      <p:sp>
        <p:nvSpPr>
          <p:cNvPr id="13" name="12 Rectángulo"/>
          <p:cNvSpPr/>
          <p:nvPr/>
        </p:nvSpPr>
        <p:spPr>
          <a:xfrm rot="5400000">
            <a:off x="4500562" y="2071688"/>
            <a:ext cx="142875" cy="91440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CO" dirty="0"/>
          </a:p>
        </p:txBody>
      </p:sp>
      <p:sp>
        <p:nvSpPr>
          <p:cNvPr id="2054" name="14 CuadroTexto"/>
          <p:cNvSpPr txBox="1">
            <a:spLocks noChangeArrowheads="1"/>
          </p:cNvSpPr>
          <p:nvPr/>
        </p:nvSpPr>
        <p:spPr bwMode="auto">
          <a:xfrm>
            <a:off x="395536" y="1988840"/>
            <a:ext cx="820891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/>
            <a:endParaRPr lang="es-CO" dirty="0">
              <a:latin typeface="Calibri" pitchFamily="34" charset="0"/>
            </a:endParaRPr>
          </a:p>
        </p:txBody>
      </p:sp>
      <p:pic>
        <p:nvPicPr>
          <p:cNvPr id="15" name="14 Imagen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32040" y="188640"/>
            <a:ext cx="4032448" cy="1368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13 CuadroTexto"/>
          <p:cNvSpPr txBox="1"/>
          <p:nvPr/>
        </p:nvSpPr>
        <p:spPr>
          <a:xfrm>
            <a:off x="4427984" y="2358172"/>
            <a:ext cx="504056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CO" b="1" dirty="0"/>
          </a:p>
          <a:p>
            <a:endParaRPr lang="es-CO" b="1" dirty="0" smtClean="0"/>
          </a:p>
          <a:p>
            <a:endParaRPr lang="es-CO" b="1" dirty="0"/>
          </a:p>
          <a:p>
            <a:endParaRPr lang="es-CO" b="1" dirty="0" smtClean="0">
              <a:solidFill>
                <a:schemeClr val="bg1"/>
              </a:solidFill>
            </a:endParaRPr>
          </a:p>
          <a:p>
            <a:endParaRPr lang="es-CO" b="1" dirty="0">
              <a:solidFill>
                <a:schemeClr val="bg1"/>
              </a:solidFill>
            </a:endParaRPr>
          </a:p>
          <a:p>
            <a:endParaRPr lang="es-CO" b="1" dirty="0" smtClean="0"/>
          </a:p>
          <a:p>
            <a:endParaRPr lang="es-CO" b="1" dirty="0"/>
          </a:p>
          <a:p>
            <a:endParaRPr lang="es-CO" b="1" dirty="0" smtClean="0"/>
          </a:p>
        </p:txBody>
      </p:sp>
      <p:sp>
        <p:nvSpPr>
          <p:cNvPr id="2" name="1 CuadroTexto"/>
          <p:cNvSpPr txBox="1"/>
          <p:nvPr/>
        </p:nvSpPr>
        <p:spPr>
          <a:xfrm>
            <a:off x="395536" y="548680"/>
            <a:ext cx="177644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2400" b="1" dirty="0"/>
              <a:t>Marca Paí</a:t>
            </a:r>
            <a:r>
              <a:rPr lang="es-CO" sz="2400" dirty="0"/>
              <a:t>s</a:t>
            </a:r>
            <a:endParaRPr lang="es-CO" sz="2400" b="1" dirty="0"/>
          </a:p>
          <a:p>
            <a:endParaRPr lang="es-CO" sz="2400" b="1" dirty="0">
              <a:solidFill>
                <a:schemeClr val="bg1"/>
              </a:solidFill>
            </a:endParaRPr>
          </a:p>
        </p:txBody>
      </p:sp>
      <p:sp>
        <p:nvSpPr>
          <p:cNvPr id="3" name="2 Rectángulo"/>
          <p:cNvSpPr/>
          <p:nvPr/>
        </p:nvSpPr>
        <p:spPr>
          <a:xfrm>
            <a:off x="5148064" y="1844824"/>
            <a:ext cx="2232248" cy="56693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 smtClean="0"/>
              <a:t>PLANIFICACION  </a:t>
            </a:r>
            <a:r>
              <a:rPr lang="es-CO" i="1" dirty="0" smtClean="0"/>
              <a:t>Estrategia</a:t>
            </a:r>
            <a:endParaRPr lang="es-CO" i="1" dirty="0"/>
          </a:p>
        </p:txBody>
      </p:sp>
      <p:sp>
        <p:nvSpPr>
          <p:cNvPr id="11" name="10 Rectángulo"/>
          <p:cNvSpPr/>
          <p:nvPr/>
        </p:nvSpPr>
        <p:spPr>
          <a:xfrm>
            <a:off x="5209220" y="2715320"/>
            <a:ext cx="2016224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 smtClean="0"/>
              <a:t>Plan de acción</a:t>
            </a:r>
            <a:endParaRPr lang="es-CO" dirty="0"/>
          </a:p>
        </p:txBody>
      </p:sp>
      <p:sp>
        <p:nvSpPr>
          <p:cNvPr id="16" name="15 Rectángulo"/>
          <p:cNvSpPr/>
          <p:nvPr/>
        </p:nvSpPr>
        <p:spPr>
          <a:xfrm>
            <a:off x="3419872" y="2716640"/>
            <a:ext cx="1656184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 smtClean="0">
                <a:latin typeface="+mj-lt"/>
              </a:rPr>
              <a:t>Objetivo</a:t>
            </a:r>
            <a:r>
              <a:rPr lang="es-CO" dirty="0"/>
              <a:t>s</a:t>
            </a:r>
            <a:endParaRPr lang="es-CO" dirty="0">
              <a:latin typeface="+mj-lt"/>
            </a:endParaRPr>
          </a:p>
        </p:txBody>
      </p:sp>
      <p:sp>
        <p:nvSpPr>
          <p:cNvPr id="17" name="16 Rectángulo"/>
          <p:cNvSpPr/>
          <p:nvPr/>
        </p:nvSpPr>
        <p:spPr>
          <a:xfrm>
            <a:off x="7380312" y="2714040"/>
            <a:ext cx="1584176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 smtClean="0"/>
              <a:t>Cronograma</a:t>
            </a:r>
            <a:endParaRPr lang="es-CO" dirty="0"/>
          </a:p>
        </p:txBody>
      </p:sp>
      <p:sp>
        <p:nvSpPr>
          <p:cNvPr id="18" name="17 Rectángulo"/>
          <p:cNvSpPr/>
          <p:nvPr/>
        </p:nvSpPr>
        <p:spPr>
          <a:xfrm>
            <a:off x="4932040" y="3645024"/>
            <a:ext cx="3024336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i="1" dirty="0" smtClean="0"/>
              <a:t>Grupo Interdi</a:t>
            </a:r>
            <a:r>
              <a:rPr lang="es-CO" dirty="0" smtClean="0"/>
              <a:t>s</a:t>
            </a:r>
            <a:r>
              <a:rPr lang="es-CO" i="1" dirty="0" smtClean="0"/>
              <a:t>ciplinario</a:t>
            </a:r>
            <a:endParaRPr lang="es-CO" i="1" dirty="0"/>
          </a:p>
        </p:txBody>
      </p:sp>
      <p:sp>
        <p:nvSpPr>
          <p:cNvPr id="19" name="18 Rectángulo"/>
          <p:cNvSpPr/>
          <p:nvPr/>
        </p:nvSpPr>
        <p:spPr>
          <a:xfrm>
            <a:off x="4905216" y="4293096"/>
            <a:ext cx="3506688" cy="20162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i="1" dirty="0" smtClean="0"/>
          </a:p>
          <a:p>
            <a:pPr algn="ctr"/>
            <a:endParaRPr lang="es-CO" sz="1200" i="1" dirty="0" smtClean="0"/>
          </a:p>
          <a:p>
            <a:pPr algn="ctr"/>
            <a:endParaRPr lang="es-CO" sz="1200" i="1" dirty="0"/>
          </a:p>
          <a:p>
            <a:pPr algn="ctr"/>
            <a:endParaRPr lang="es-CO" sz="1200" i="1" dirty="0" smtClean="0"/>
          </a:p>
          <a:p>
            <a:pPr algn="ctr"/>
            <a:endParaRPr lang="es-CO" sz="1200" i="1" dirty="0"/>
          </a:p>
          <a:p>
            <a:pPr algn="ctr"/>
            <a:endParaRPr lang="es-CO" sz="1200" i="1" dirty="0" smtClean="0"/>
          </a:p>
          <a:p>
            <a:pPr algn="ctr"/>
            <a:endParaRPr lang="es-CO" sz="1200" i="1" dirty="0"/>
          </a:p>
          <a:p>
            <a:pPr algn="ctr"/>
            <a:r>
              <a:rPr lang="es-CO" sz="1600" i="1" dirty="0" smtClean="0"/>
              <a:t>-Economi</a:t>
            </a:r>
            <a:r>
              <a:rPr lang="es-CO" sz="1600" dirty="0" smtClean="0"/>
              <a:t>s</a:t>
            </a:r>
            <a:r>
              <a:rPr lang="es-CO" sz="1600" i="1" dirty="0" smtClean="0"/>
              <a:t>ta</a:t>
            </a:r>
            <a:r>
              <a:rPr lang="es-CO" sz="1600" dirty="0" smtClean="0"/>
              <a:t>s</a:t>
            </a:r>
            <a:endParaRPr lang="es-CO" sz="1600" dirty="0"/>
          </a:p>
          <a:p>
            <a:pPr algn="ctr"/>
            <a:r>
              <a:rPr lang="es-CO" sz="1600" dirty="0" smtClean="0"/>
              <a:t>-S</a:t>
            </a:r>
            <a:r>
              <a:rPr lang="es-CO" sz="1600" i="1" dirty="0" smtClean="0"/>
              <a:t>ociólogo</a:t>
            </a:r>
            <a:r>
              <a:rPr lang="es-CO" sz="1600" dirty="0" smtClean="0"/>
              <a:t>s</a:t>
            </a:r>
          </a:p>
          <a:p>
            <a:pPr algn="ctr"/>
            <a:r>
              <a:rPr lang="es-CO" sz="1600" dirty="0" smtClean="0"/>
              <a:t>-Politólogos</a:t>
            </a:r>
            <a:endParaRPr lang="es-CO" sz="1600" dirty="0"/>
          </a:p>
          <a:p>
            <a:pPr algn="ctr"/>
            <a:r>
              <a:rPr lang="es-CO" sz="1600" dirty="0" smtClean="0"/>
              <a:t>-Publicistas</a:t>
            </a:r>
            <a:endParaRPr lang="es-CO" sz="1600" dirty="0"/>
          </a:p>
          <a:p>
            <a:pPr algn="ctr"/>
            <a:r>
              <a:rPr lang="es-CO" sz="1600" dirty="0" smtClean="0"/>
              <a:t>-Relacionistas</a:t>
            </a:r>
            <a:r>
              <a:rPr lang="es-CO" sz="1600" dirty="0"/>
              <a:t> </a:t>
            </a:r>
            <a:r>
              <a:rPr lang="es-CO" sz="1600" dirty="0" smtClean="0"/>
              <a:t>Públicos</a:t>
            </a:r>
            <a:endParaRPr lang="es-CO" sz="1600" dirty="0"/>
          </a:p>
          <a:p>
            <a:pPr algn="ctr"/>
            <a:r>
              <a:rPr lang="es-CO" sz="1600" dirty="0" smtClean="0"/>
              <a:t>- Comunicadores</a:t>
            </a:r>
            <a:endParaRPr lang="es-CO" sz="1600" dirty="0"/>
          </a:p>
          <a:p>
            <a:pPr algn="ctr"/>
            <a:endParaRPr lang="es-CO" dirty="0"/>
          </a:p>
          <a:p>
            <a:pPr algn="ctr"/>
            <a:endParaRPr lang="es-CO" dirty="0"/>
          </a:p>
          <a:p>
            <a:pPr algn="ctr"/>
            <a:endParaRPr lang="es-CO" dirty="0"/>
          </a:p>
          <a:p>
            <a:pPr algn="ctr"/>
            <a:endParaRPr lang="es-CO" i="1" dirty="0" smtClean="0"/>
          </a:p>
          <a:p>
            <a:pPr algn="ctr"/>
            <a:endParaRPr lang="es-CO" i="1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832" y="3645024"/>
            <a:ext cx="3240360" cy="2421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619672"/>
            <a:ext cx="3168352" cy="15841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57605632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4" name="14 CuadroTexto"/>
          <p:cNvSpPr txBox="1">
            <a:spLocks noChangeArrowheads="1"/>
          </p:cNvSpPr>
          <p:nvPr/>
        </p:nvSpPr>
        <p:spPr bwMode="auto">
          <a:xfrm>
            <a:off x="395536" y="1988840"/>
            <a:ext cx="820891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/>
            <a:endParaRPr lang="es-CO" dirty="0">
              <a:latin typeface="Calibri" pitchFamily="34" charset="0"/>
            </a:endParaRPr>
          </a:p>
        </p:txBody>
      </p:sp>
      <p:pic>
        <p:nvPicPr>
          <p:cNvPr id="15" name="14 Imagen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38072" y="40411"/>
            <a:ext cx="4032448" cy="1368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8 CuadroTexto"/>
          <p:cNvSpPr txBox="1"/>
          <p:nvPr/>
        </p:nvSpPr>
        <p:spPr>
          <a:xfrm>
            <a:off x="179512" y="116631"/>
            <a:ext cx="41764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2000" b="1" dirty="0"/>
              <a:t>Relación de la Marca País con empresa privada</a:t>
            </a:r>
          </a:p>
          <a:p>
            <a:endParaRPr lang="es-CO" sz="2800" b="1" dirty="0"/>
          </a:p>
        </p:txBody>
      </p:sp>
      <p:sp>
        <p:nvSpPr>
          <p:cNvPr id="14" name="13 CuadroTexto"/>
          <p:cNvSpPr txBox="1"/>
          <p:nvPr/>
        </p:nvSpPr>
        <p:spPr>
          <a:xfrm>
            <a:off x="0" y="1844824"/>
            <a:ext cx="5724128" cy="27392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endParaRPr lang="es-CO" sz="2800" dirty="0"/>
          </a:p>
          <a:p>
            <a:endParaRPr lang="es-CO" dirty="0" smtClean="0"/>
          </a:p>
          <a:p>
            <a:endParaRPr lang="es-CO" dirty="0" smtClean="0"/>
          </a:p>
          <a:p>
            <a:endParaRPr lang="es-CO" dirty="0" smtClean="0"/>
          </a:p>
          <a:p>
            <a:endParaRPr lang="es-CO" dirty="0" smtClean="0"/>
          </a:p>
          <a:p>
            <a:endParaRPr lang="es-CO" dirty="0" smtClean="0"/>
          </a:p>
          <a:p>
            <a:endParaRPr lang="es-CO" dirty="0" smtClean="0"/>
          </a:p>
          <a:p>
            <a:endParaRPr lang="es-CO" b="1" dirty="0"/>
          </a:p>
          <a:p>
            <a:endParaRPr lang="es-CO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896" y="1506756"/>
            <a:ext cx="2195513" cy="133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1496" y="1733501"/>
            <a:ext cx="2281924" cy="15450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2027" y="1554645"/>
            <a:ext cx="2492949" cy="1869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156848"/>
            <a:ext cx="2399601" cy="20905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7226" y="5348818"/>
            <a:ext cx="2095500" cy="1150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8" name="Picture 10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3424357"/>
            <a:ext cx="2714625" cy="1847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9" name="Picture 11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7553" y="3790483"/>
            <a:ext cx="1216351" cy="2518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0" name="Picture 12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1" y="5437354"/>
            <a:ext cx="2280067" cy="1159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1" name="Picture 13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3594" y="3518768"/>
            <a:ext cx="1782763" cy="163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2" name="Picture 1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5348818"/>
            <a:ext cx="2171700" cy="1349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9 Rectángulo"/>
          <p:cNvSpPr/>
          <p:nvPr/>
        </p:nvSpPr>
        <p:spPr>
          <a:xfrm rot="5400000">
            <a:off x="4540210" y="1928813"/>
            <a:ext cx="142875" cy="91440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CO" dirty="0"/>
          </a:p>
        </p:txBody>
      </p:sp>
      <p:sp>
        <p:nvSpPr>
          <p:cNvPr id="12" name="11 Rectángulo"/>
          <p:cNvSpPr/>
          <p:nvPr/>
        </p:nvSpPr>
        <p:spPr>
          <a:xfrm rot="5400000">
            <a:off x="4500562" y="2214563"/>
            <a:ext cx="142875" cy="9144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CO" dirty="0"/>
          </a:p>
        </p:txBody>
      </p:sp>
      <p:sp>
        <p:nvSpPr>
          <p:cNvPr id="13" name="12 Rectángulo"/>
          <p:cNvSpPr/>
          <p:nvPr/>
        </p:nvSpPr>
        <p:spPr>
          <a:xfrm rot="5400000">
            <a:off x="4500562" y="2071688"/>
            <a:ext cx="142875" cy="91440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CO" dirty="0"/>
          </a:p>
        </p:txBody>
      </p:sp>
      <p:sp>
        <p:nvSpPr>
          <p:cNvPr id="2054" name="14 CuadroTexto"/>
          <p:cNvSpPr txBox="1">
            <a:spLocks noChangeArrowheads="1"/>
          </p:cNvSpPr>
          <p:nvPr/>
        </p:nvSpPr>
        <p:spPr bwMode="auto">
          <a:xfrm>
            <a:off x="395536" y="1988840"/>
            <a:ext cx="820891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/>
            <a:endParaRPr lang="es-CO" dirty="0">
              <a:latin typeface="Calibri" pitchFamily="34" charset="0"/>
            </a:endParaRPr>
          </a:p>
        </p:txBody>
      </p:sp>
      <p:pic>
        <p:nvPicPr>
          <p:cNvPr id="15" name="14 Imagen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60032" y="260648"/>
            <a:ext cx="4032448" cy="1368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13 CuadroTexto"/>
          <p:cNvSpPr txBox="1"/>
          <p:nvPr/>
        </p:nvSpPr>
        <p:spPr>
          <a:xfrm>
            <a:off x="3563888" y="1844824"/>
            <a:ext cx="54006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CO" dirty="0" smtClean="0"/>
          </a:p>
          <a:p>
            <a:r>
              <a:rPr lang="es-CO" dirty="0" smtClean="0"/>
              <a:t>       </a:t>
            </a:r>
          </a:p>
          <a:p>
            <a:endParaRPr lang="es-CO" dirty="0" smtClean="0"/>
          </a:p>
          <a:p>
            <a:endParaRPr lang="es-CO" dirty="0" smtClean="0"/>
          </a:p>
          <a:p>
            <a:endParaRPr lang="es-CO" dirty="0" smtClean="0"/>
          </a:p>
          <a:p>
            <a:endParaRPr lang="es-CO" dirty="0" smtClean="0"/>
          </a:p>
          <a:p>
            <a:endParaRPr lang="es-CO" dirty="0" smtClean="0"/>
          </a:p>
          <a:p>
            <a:pPr>
              <a:buFont typeface="Wingdings" pitchFamily="2" charset="2"/>
              <a:buChar char="ü"/>
            </a:pPr>
            <a:endParaRPr lang="es-CO" dirty="0"/>
          </a:p>
        </p:txBody>
      </p:sp>
      <p:sp>
        <p:nvSpPr>
          <p:cNvPr id="16" name="15 Rectángulo"/>
          <p:cNvSpPr/>
          <p:nvPr/>
        </p:nvSpPr>
        <p:spPr>
          <a:xfrm>
            <a:off x="251520" y="2106434"/>
            <a:ext cx="8784977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s-CO" sz="2000" dirty="0"/>
          </a:p>
          <a:p>
            <a:pPr algn="ctr"/>
            <a:endParaRPr lang="es-CO" sz="2000" dirty="0">
              <a:latin typeface="Arial Narrow" pitchFamily="34" charset="0"/>
            </a:endParaRPr>
          </a:p>
          <a:p>
            <a:pPr algn="ctr"/>
            <a:endParaRPr lang="es-CO" sz="2000" b="1" dirty="0">
              <a:solidFill>
                <a:schemeClr val="bg1"/>
              </a:solidFill>
            </a:endParaRPr>
          </a:p>
        </p:txBody>
      </p:sp>
      <p:sp>
        <p:nvSpPr>
          <p:cNvPr id="19" name="18 Rectángulo"/>
          <p:cNvSpPr/>
          <p:nvPr/>
        </p:nvSpPr>
        <p:spPr>
          <a:xfrm>
            <a:off x="179512" y="332656"/>
            <a:ext cx="345960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CO" sz="2800" b="1" dirty="0" smtClean="0"/>
              <a:t>Ejemplo de marca</a:t>
            </a:r>
            <a:r>
              <a:rPr lang="es-CO" sz="2800" b="1" dirty="0"/>
              <a:t>s</a:t>
            </a:r>
            <a:endParaRPr lang="es-CO" sz="2800" b="1" dirty="0" smtClean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47" y="1628800"/>
            <a:ext cx="3408145" cy="17227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1692" y="4053146"/>
            <a:ext cx="1638300" cy="2000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5515" y="3418250"/>
            <a:ext cx="1600200" cy="160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630" y="5053271"/>
            <a:ext cx="2027769" cy="13470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1 CuadroTexto"/>
          <p:cNvSpPr txBox="1"/>
          <p:nvPr/>
        </p:nvSpPr>
        <p:spPr>
          <a:xfrm>
            <a:off x="4709783" y="1881169"/>
            <a:ext cx="4434217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dirty="0" smtClean="0"/>
              <a:t>Nace en 1954 – Comité </a:t>
            </a:r>
            <a:r>
              <a:rPr lang="es-CO" dirty="0" err="1" smtClean="0"/>
              <a:t>Colbert</a:t>
            </a:r>
            <a:endParaRPr lang="es-CO" dirty="0" smtClean="0"/>
          </a:p>
          <a:p>
            <a:r>
              <a:rPr lang="es-CO" dirty="0" smtClean="0"/>
              <a:t>70 empresarios</a:t>
            </a:r>
          </a:p>
          <a:p>
            <a:endParaRPr lang="es-CO" dirty="0"/>
          </a:p>
          <a:p>
            <a:r>
              <a:rPr lang="en-US" dirty="0" smtClean="0"/>
              <a:t>-   Chanel</a:t>
            </a:r>
          </a:p>
          <a:p>
            <a:pPr marL="285750" indent="-285750">
              <a:buFontTx/>
              <a:buChar char="-"/>
            </a:pPr>
            <a:r>
              <a:rPr lang="en-US" dirty="0" smtClean="0"/>
              <a:t>Christian Dior</a:t>
            </a:r>
          </a:p>
          <a:p>
            <a:pPr marL="285750" indent="-285750">
              <a:buFontTx/>
              <a:buChar char="-"/>
            </a:pPr>
            <a:r>
              <a:rPr lang="en-US" dirty="0" smtClean="0"/>
              <a:t>Givenchy</a:t>
            </a:r>
          </a:p>
          <a:p>
            <a:pPr marL="285750" indent="-285750">
              <a:buFontTx/>
              <a:buChar char="-"/>
            </a:pPr>
            <a:r>
              <a:rPr lang="en-US" dirty="0" err="1" smtClean="0"/>
              <a:t>Guerlain</a:t>
            </a:r>
            <a:endParaRPr lang="en-US" dirty="0"/>
          </a:p>
          <a:p>
            <a:pPr marL="285750" indent="-285750">
              <a:buFontTx/>
              <a:buChar char="-"/>
            </a:pPr>
            <a:r>
              <a:rPr lang="es-CO" dirty="0" err="1" smtClean="0"/>
              <a:t>Lancôme</a:t>
            </a:r>
            <a:endParaRPr lang="es-CO" dirty="0" smtClean="0"/>
          </a:p>
          <a:p>
            <a:pPr marL="285750" indent="-285750">
              <a:buFontTx/>
              <a:buChar char="-"/>
            </a:pPr>
            <a:r>
              <a:rPr lang="es-CO" dirty="0" err="1" smtClean="0"/>
              <a:t>Lacoste</a:t>
            </a:r>
            <a:endParaRPr lang="es-CO" dirty="0" smtClean="0"/>
          </a:p>
          <a:p>
            <a:pPr marL="285750" indent="-285750">
              <a:buFontTx/>
              <a:buChar char="-"/>
            </a:pPr>
            <a:r>
              <a:rPr lang="es-CO" dirty="0" smtClean="0"/>
              <a:t>Louis </a:t>
            </a:r>
            <a:r>
              <a:rPr lang="es-CO" dirty="0" err="1" smtClean="0"/>
              <a:t>Vuitton</a:t>
            </a:r>
            <a:endParaRPr lang="es-CO" dirty="0"/>
          </a:p>
          <a:p>
            <a:pPr marL="285750" indent="-285750">
              <a:buFontTx/>
              <a:buChar char="-"/>
            </a:pPr>
            <a:r>
              <a:rPr lang="es-CO" dirty="0" smtClean="0"/>
              <a:t> </a:t>
            </a:r>
            <a:r>
              <a:rPr lang="es-CO" dirty="0"/>
              <a:t>Nina </a:t>
            </a:r>
            <a:r>
              <a:rPr lang="es-CO" dirty="0" err="1" smtClean="0"/>
              <a:t>Ricci</a:t>
            </a:r>
            <a:endParaRPr lang="es-CO" dirty="0" smtClean="0"/>
          </a:p>
          <a:p>
            <a:pPr marL="285750" indent="-285750">
              <a:buFontTx/>
              <a:buChar char="-"/>
            </a:pPr>
            <a:r>
              <a:rPr lang="es-CO" dirty="0" smtClean="0"/>
              <a:t>Dupont</a:t>
            </a:r>
            <a:endParaRPr lang="es-CO" dirty="0"/>
          </a:p>
          <a:p>
            <a:pPr marL="285750" indent="-285750">
              <a:buFontTx/>
              <a:buChar char="-"/>
            </a:pPr>
            <a:r>
              <a:rPr lang="fr-FR" dirty="0" smtClean="0"/>
              <a:t>Hôtel Ritz</a:t>
            </a:r>
            <a:endParaRPr lang="es-CO" dirty="0"/>
          </a:p>
        </p:txBody>
      </p:sp>
      <p:sp>
        <p:nvSpPr>
          <p:cNvPr id="3" name="2 Cerrar llave"/>
          <p:cNvSpPr/>
          <p:nvPr/>
        </p:nvSpPr>
        <p:spPr>
          <a:xfrm>
            <a:off x="6732240" y="2716664"/>
            <a:ext cx="45719" cy="2720330"/>
          </a:xfrm>
          <a:prstGeom prst="rightBrace">
            <a:avLst/>
          </a:prstGeom>
          <a:solidFill>
            <a:srgbClr val="FF0000"/>
          </a:solidFill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4" name="3 Rectángulo"/>
          <p:cNvSpPr/>
          <p:nvPr/>
        </p:nvSpPr>
        <p:spPr>
          <a:xfrm>
            <a:off x="6992315" y="2715381"/>
            <a:ext cx="1929077" cy="173366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b="1" dirty="0" smtClean="0"/>
              <a:t>ARTE DE VIVIR </a:t>
            </a:r>
          </a:p>
          <a:p>
            <a:pPr algn="ctr"/>
            <a:r>
              <a:rPr lang="es-CO" b="1" dirty="0" smtClean="0"/>
              <a:t>y el lujo =</a:t>
            </a:r>
          </a:p>
          <a:p>
            <a:pPr algn="ctr"/>
            <a:endParaRPr lang="es-CO" b="1" dirty="0" smtClean="0"/>
          </a:p>
          <a:p>
            <a:pPr algn="ctr"/>
            <a:r>
              <a:rPr lang="es-CO" b="1" dirty="0" smtClean="0"/>
              <a:t>Estilo de vida</a:t>
            </a:r>
            <a:endParaRPr lang="es-CO" b="1" dirty="0"/>
          </a:p>
        </p:txBody>
      </p:sp>
      <p:sp>
        <p:nvSpPr>
          <p:cNvPr id="17" name="16 Rectángulo"/>
          <p:cNvSpPr/>
          <p:nvPr/>
        </p:nvSpPr>
        <p:spPr>
          <a:xfrm>
            <a:off x="6992315" y="4601448"/>
            <a:ext cx="1929077" cy="173366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600" b="1" dirty="0" smtClean="0"/>
              <a:t>Organizan fe</a:t>
            </a:r>
            <a:r>
              <a:rPr lang="es-CO" sz="1600" dirty="0"/>
              <a:t>s</a:t>
            </a:r>
            <a:r>
              <a:rPr lang="es-CO" sz="1600" b="1" dirty="0" smtClean="0"/>
              <a:t>tivale</a:t>
            </a:r>
            <a:r>
              <a:rPr lang="es-CO" sz="1600" dirty="0" smtClean="0"/>
              <a:t>s </a:t>
            </a:r>
          </a:p>
          <a:p>
            <a:pPr algn="ctr"/>
            <a:endParaRPr lang="es-CO" b="1" dirty="0" smtClean="0"/>
          </a:p>
          <a:p>
            <a:pPr algn="ctr"/>
            <a:r>
              <a:rPr lang="es-CO" sz="1600" b="1" dirty="0" smtClean="0"/>
              <a:t>-Ne</a:t>
            </a:r>
            <a:r>
              <a:rPr lang="es-CO" sz="1600" dirty="0"/>
              <a:t>w</a:t>
            </a:r>
            <a:r>
              <a:rPr lang="es-CO" sz="1600" b="1" dirty="0" smtClean="0"/>
              <a:t> York</a:t>
            </a:r>
          </a:p>
          <a:p>
            <a:pPr algn="ctr"/>
            <a:r>
              <a:rPr lang="es-CO" sz="1600" b="1" dirty="0" smtClean="0"/>
              <a:t>-Tokio</a:t>
            </a:r>
          </a:p>
          <a:p>
            <a:pPr algn="ctr"/>
            <a:r>
              <a:rPr lang="es-CO" sz="1600" b="1" dirty="0" smtClean="0"/>
              <a:t>-Beverly </a:t>
            </a:r>
            <a:r>
              <a:rPr lang="es-CO" sz="1600" b="1" dirty="0" err="1" smtClean="0"/>
              <a:t>Hill</a:t>
            </a:r>
            <a:r>
              <a:rPr lang="es-CO" sz="1600" dirty="0" err="1" smtClean="0"/>
              <a:t>s</a:t>
            </a:r>
            <a:endParaRPr lang="es-CO" sz="1600" dirty="0" smtClean="0"/>
          </a:p>
          <a:p>
            <a:pPr algn="ctr"/>
            <a:r>
              <a:rPr lang="es-CO" sz="1600" b="1" dirty="0" smtClean="0"/>
              <a:t>-Hong Kong</a:t>
            </a:r>
            <a:endParaRPr lang="es-CO" sz="1600" b="1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9 Rectángulo"/>
          <p:cNvSpPr/>
          <p:nvPr/>
        </p:nvSpPr>
        <p:spPr>
          <a:xfrm rot="5400000">
            <a:off x="4540210" y="1928813"/>
            <a:ext cx="142875" cy="91440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CO" dirty="0"/>
          </a:p>
        </p:txBody>
      </p:sp>
      <p:sp>
        <p:nvSpPr>
          <p:cNvPr id="12" name="11 Rectángulo"/>
          <p:cNvSpPr/>
          <p:nvPr/>
        </p:nvSpPr>
        <p:spPr>
          <a:xfrm rot="5400000">
            <a:off x="4500562" y="2214563"/>
            <a:ext cx="142875" cy="9144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CO" dirty="0"/>
          </a:p>
        </p:txBody>
      </p:sp>
      <p:sp>
        <p:nvSpPr>
          <p:cNvPr id="13" name="12 Rectángulo"/>
          <p:cNvSpPr/>
          <p:nvPr/>
        </p:nvSpPr>
        <p:spPr>
          <a:xfrm rot="5400000">
            <a:off x="4500562" y="2071688"/>
            <a:ext cx="142875" cy="91440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CO" dirty="0"/>
          </a:p>
        </p:txBody>
      </p:sp>
      <p:sp>
        <p:nvSpPr>
          <p:cNvPr id="2054" name="14 CuadroTexto"/>
          <p:cNvSpPr txBox="1">
            <a:spLocks noChangeArrowheads="1"/>
          </p:cNvSpPr>
          <p:nvPr/>
        </p:nvSpPr>
        <p:spPr bwMode="auto">
          <a:xfrm>
            <a:off x="395536" y="1988840"/>
            <a:ext cx="820891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/>
            <a:endParaRPr lang="es-CO" dirty="0">
              <a:latin typeface="Calibri" pitchFamily="34" charset="0"/>
            </a:endParaRPr>
          </a:p>
        </p:txBody>
      </p:sp>
      <p:pic>
        <p:nvPicPr>
          <p:cNvPr id="15" name="14 Imagen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60032" y="260648"/>
            <a:ext cx="4032448" cy="1368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13 CuadroTexto"/>
          <p:cNvSpPr txBox="1"/>
          <p:nvPr/>
        </p:nvSpPr>
        <p:spPr>
          <a:xfrm>
            <a:off x="3563888" y="1844824"/>
            <a:ext cx="54006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CO" dirty="0" smtClean="0"/>
          </a:p>
          <a:p>
            <a:r>
              <a:rPr lang="es-CO" dirty="0" smtClean="0"/>
              <a:t>       </a:t>
            </a:r>
          </a:p>
          <a:p>
            <a:endParaRPr lang="es-CO" dirty="0" smtClean="0"/>
          </a:p>
          <a:p>
            <a:endParaRPr lang="es-CO" dirty="0" smtClean="0"/>
          </a:p>
          <a:p>
            <a:endParaRPr lang="es-CO" dirty="0" smtClean="0"/>
          </a:p>
          <a:p>
            <a:endParaRPr lang="es-CO" dirty="0" smtClean="0"/>
          </a:p>
          <a:p>
            <a:endParaRPr lang="es-CO" dirty="0" smtClean="0"/>
          </a:p>
          <a:p>
            <a:pPr>
              <a:buFont typeface="Wingdings" pitchFamily="2" charset="2"/>
              <a:buChar char="ü"/>
            </a:pPr>
            <a:endParaRPr lang="es-CO" dirty="0"/>
          </a:p>
        </p:txBody>
      </p:sp>
      <p:sp>
        <p:nvSpPr>
          <p:cNvPr id="16" name="15 Rectángulo"/>
          <p:cNvSpPr/>
          <p:nvPr/>
        </p:nvSpPr>
        <p:spPr>
          <a:xfrm>
            <a:off x="251520" y="2106434"/>
            <a:ext cx="8784977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s-CO" sz="2000" dirty="0"/>
          </a:p>
          <a:p>
            <a:pPr algn="ctr"/>
            <a:endParaRPr lang="es-CO" sz="2000" dirty="0">
              <a:latin typeface="Arial Narrow" pitchFamily="34" charset="0"/>
            </a:endParaRPr>
          </a:p>
          <a:p>
            <a:pPr algn="ctr"/>
            <a:endParaRPr lang="es-CO" sz="2000" b="1" dirty="0">
              <a:solidFill>
                <a:schemeClr val="bg1"/>
              </a:solidFill>
            </a:endParaRPr>
          </a:p>
        </p:txBody>
      </p:sp>
      <p:sp>
        <p:nvSpPr>
          <p:cNvPr id="19" name="18 Rectángulo"/>
          <p:cNvSpPr/>
          <p:nvPr/>
        </p:nvSpPr>
        <p:spPr>
          <a:xfrm>
            <a:off x="179512" y="332656"/>
            <a:ext cx="345960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CO" sz="2800" b="1" dirty="0" smtClean="0"/>
              <a:t>Ejemplo de marca</a:t>
            </a:r>
            <a:r>
              <a:rPr lang="es-CO" sz="2800" b="1" dirty="0"/>
              <a:t>s</a:t>
            </a:r>
            <a:endParaRPr lang="es-CO" sz="2800" b="1" dirty="0" smtClean="0"/>
          </a:p>
        </p:txBody>
      </p:sp>
      <p:sp>
        <p:nvSpPr>
          <p:cNvPr id="2" name="1 CuadroTexto"/>
          <p:cNvSpPr txBox="1"/>
          <p:nvPr/>
        </p:nvSpPr>
        <p:spPr>
          <a:xfrm>
            <a:off x="4709783" y="1881169"/>
            <a:ext cx="4434217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dirty="0" smtClean="0"/>
              <a:t>Principios de lo 80s</a:t>
            </a:r>
          </a:p>
          <a:p>
            <a:r>
              <a:rPr lang="es-CO" dirty="0" smtClean="0"/>
              <a:t>15 empresas más importantes de la bolsa de Tokio</a:t>
            </a:r>
          </a:p>
          <a:p>
            <a:endParaRPr lang="es-CO" dirty="0"/>
          </a:p>
          <a:p>
            <a:endParaRPr lang="es-CO" dirty="0"/>
          </a:p>
        </p:txBody>
      </p:sp>
      <p:sp>
        <p:nvSpPr>
          <p:cNvPr id="3" name="2 Cerrar llave"/>
          <p:cNvSpPr/>
          <p:nvPr/>
        </p:nvSpPr>
        <p:spPr>
          <a:xfrm>
            <a:off x="6732240" y="2716664"/>
            <a:ext cx="45719" cy="2720330"/>
          </a:xfrm>
          <a:prstGeom prst="rightBrace">
            <a:avLst/>
          </a:prstGeom>
          <a:solidFill>
            <a:srgbClr val="FF0000"/>
          </a:solidFill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4" name="3 Rectángulo"/>
          <p:cNvSpPr/>
          <p:nvPr/>
        </p:nvSpPr>
        <p:spPr>
          <a:xfrm>
            <a:off x="4737807" y="2998986"/>
            <a:ext cx="1929077" cy="173366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b="1" dirty="0"/>
              <a:t>E</a:t>
            </a:r>
            <a:r>
              <a:rPr lang="es-CO" b="1" dirty="0" smtClean="0"/>
              <a:t>l Milagro</a:t>
            </a:r>
          </a:p>
          <a:p>
            <a:pPr algn="ctr"/>
            <a:r>
              <a:rPr lang="es-CO" b="1" dirty="0" smtClean="0"/>
              <a:t>Japoné</a:t>
            </a:r>
            <a:r>
              <a:rPr lang="es-CO" dirty="0"/>
              <a:t>s</a:t>
            </a:r>
            <a:r>
              <a:rPr lang="es-CO" b="1" dirty="0" smtClean="0"/>
              <a:t> </a:t>
            </a:r>
            <a:endParaRPr lang="es-CO" b="1" dirty="0"/>
          </a:p>
        </p:txBody>
      </p:sp>
      <p:sp>
        <p:nvSpPr>
          <p:cNvPr id="17" name="16 Rectángulo"/>
          <p:cNvSpPr/>
          <p:nvPr/>
        </p:nvSpPr>
        <p:spPr>
          <a:xfrm>
            <a:off x="7006419" y="2705019"/>
            <a:ext cx="1929077" cy="173366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ctr">
              <a:buFontTx/>
              <a:buChar char="-"/>
            </a:pPr>
            <a:r>
              <a:rPr lang="es-CO" sz="1600" b="1" dirty="0" smtClean="0"/>
              <a:t>Productividad</a:t>
            </a:r>
          </a:p>
          <a:p>
            <a:pPr marL="285750" indent="-285750" algn="ctr">
              <a:buFontTx/>
              <a:buChar char="-"/>
            </a:pPr>
            <a:r>
              <a:rPr lang="es-CO" sz="1600" b="1" dirty="0" smtClean="0"/>
              <a:t>Formación</a:t>
            </a:r>
          </a:p>
          <a:p>
            <a:pPr marL="285750" indent="-285750" algn="ctr">
              <a:buFontTx/>
              <a:buChar char="-"/>
            </a:pPr>
            <a:r>
              <a:rPr lang="es-CO" sz="1600" b="1" dirty="0" smtClean="0"/>
              <a:t>Fidelidad a la empre</a:t>
            </a:r>
            <a:r>
              <a:rPr lang="es-CO" sz="1600" dirty="0" smtClean="0"/>
              <a:t>sa</a:t>
            </a:r>
          </a:p>
          <a:p>
            <a:pPr marL="285750" indent="-285750" algn="ctr">
              <a:buFontTx/>
              <a:buChar char="-"/>
            </a:pPr>
            <a:r>
              <a:rPr lang="es-CO" sz="1600" b="1" dirty="0" err="1" smtClean="0"/>
              <a:t>Managment</a:t>
            </a:r>
            <a:endParaRPr lang="es-CO" sz="1600" b="1" dirty="0" smtClean="0"/>
          </a:p>
          <a:p>
            <a:pPr marL="285750" indent="-285750" algn="ctr">
              <a:buFontTx/>
              <a:buChar char="-"/>
            </a:pPr>
            <a:r>
              <a:rPr lang="es-CO" sz="1600" b="1" dirty="0" smtClean="0"/>
              <a:t>E</a:t>
            </a:r>
            <a:r>
              <a:rPr lang="es-CO" sz="1600" b="1" dirty="0"/>
              <a:t>x</a:t>
            </a:r>
            <a:r>
              <a:rPr lang="es-CO" sz="1600" b="1" dirty="0" smtClean="0"/>
              <a:t>portación</a:t>
            </a:r>
            <a:endParaRPr lang="es-CO" sz="1600" b="1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74" y="1733420"/>
            <a:ext cx="2230743" cy="21932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7552" y="5134950"/>
            <a:ext cx="1827245" cy="11880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896" y="4579960"/>
            <a:ext cx="2095500" cy="1743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8703" y="3789040"/>
            <a:ext cx="1688491" cy="12082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4" name="Picture 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3429" y="2350989"/>
            <a:ext cx="2238218" cy="13097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6" name="25 Rectángulo"/>
          <p:cNvSpPr/>
          <p:nvPr/>
        </p:nvSpPr>
        <p:spPr>
          <a:xfrm>
            <a:off x="7035411" y="4579960"/>
            <a:ext cx="1929077" cy="173366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600" b="1" dirty="0" err="1" smtClean="0"/>
              <a:t>Made</a:t>
            </a:r>
            <a:r>
              <a:rPr lang="es-CO" sz="1600" b="1" dirty="0" smtClean="0"/>
              <a:t> in </a:t>
            </a:r>
            <a:r>
              <a:rPr lang="es-CO" sz="1600" b="1" dirty="0" err="1" smtClean="0"/>
              <a:t>Japon</a:t>
            </a:r>
            <a:r>
              <a:rPr lang="es-CO" sz="1600" b="1" dirty="0" smtClean="0"/>
              <a:t> =</a:t>
            </a:r>
          </a:p>
          <a:p>
            <a:pPr algn="ctr"/>
            <a:endParaRPr lang="es-CO" sz="1600" b="1" dirty="0"/>
          </a:p>
          <a:p>
            <a:pPr algn="ctr"/>
            <a:r>
              <a:rPr lang="es-CO" sz="1600" b="1" dirty="0" smtClean="0"/>
              <a:t>Calidad y Tecnología</a:t>
            </a:r>
            <a:endParaRPr lang="es-CO" sz="1600" b="1" dirty="0"/>
          </a:p>
        </p:txBody>
      </p:sp>
    </p:spTree>
    <p:extLst>
      <p:ext uri="{BB962C8B-B14F-4D97-AF65-F5344CB8AC3E}">
        <p14:creationId xmlns:p14="http://schemas.microsoft.com/office/powerpoint/2010/main" val="984811856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9 Rectángulo"/>
          <p:cNvSpPr/>
          <p:nvPr/>
        </p:nvSpPr>
        <p:spPr>
          <a:xfrm rot="5400000">
            <a:off x="4540210" y="1928813"/>
            <a:ext cx="142875" cy="91440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CO" dirty="0"/>
          </a:p>
        </p:txBody>
      </p:sp>
      <p:sp>
        <p:nvSpPr>
          <p:cNvPr id="12" name="11 Rectángulo"/>
          <p:cNvSpPr/>
          <p:nvPr/>
        </p:nvSpPr>
        <p:spPr>
          <a:xfrm rot="5400000">
            <a:off x="4500562" y="2214563"/>
            <a:ext cx="142875" cy="9144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CO" dirty="0"/>
          </a:p>
        </p:txBody>
      </p:sp>
      <p:sp>
        <p:nvSpPr>
          <p:cNvPr id="13" name="12 Rectángulo"/>
          <p:cNvSpPr/>
          <p:nvPr/>
        </p:nvSpPr>
        <p:spPr>
          <a:xfrm rot="5400000">
            <a:off x="4500562" y="2071688"/>
            <a:ext cx="142875" cy="91440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CO" dirty="0"/>
          </a:p>
        </p:txBody>
      </p:sp>
      <p:sp>
        <p:nvSpPr>
          <p:cNvPr id="2054" name="14 CuadroTexto"/>
          <p:cNvSpPr txBox="1">
            <a:spLocks noChangeArrowheads="1"/>
          </p:cNvSpPr>
          <p:nvPr/>
        </p:nvSpPr>
        <p:spPr bwMode="auto">
          <a:xfrm>
            <a:off x="395536" y="1988840"/>
            <a:ext cx="820891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/>
            <a:endParaRPr lang="es-CO" dirty="0">
              <a:latin typeface="Calibri" pitchFamily="34" charset="0"/>
            </a:endParaRPr>
          </a:p>
        </p:txBody>
      </p:sp>
      <p:pic>
        <p:nvPicPr>
          <p:cNvPr id="15" name="14 Imagen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60032" y="260648"/>
            <a:ext cx="4032448" cy="1368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13 CuadroTexto"/>
          <p:cNvSpPr txBox="1"/>
          <p:nvPr/>
        </p:nvSpPr>
        <p:spPr>
          <a:xfrm>
            <a:off x="3563888" y="1844824"/>
            <a:ext cx="54006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CO" dirty="0" smtClean="0"/>
          </a:p>
          <a:p>
            <a:r>
              <a:rPr lang="es-CO" dirty="0" smtClean="0"/>
              <a:t>       </a:t>
            </a:r>
          </a:p>
          <a:p>
            <a:endParaRPr lang="es-CO" dirty="0" smtClean="0"/>
          </a:p>
          <a:p>
            <a:endParaRPr lang="es-CO" dirty="0" smtClean="0"/>
          </a:p>
          <a:p>
            <a:endParaRPr lang="es-CO" dirty="0" smtClean="0"/>
          </a:p>
          <a:p>
            <a:endParaRPr lang="es-CO" dirty="0" smtClean="0"/>
          </a:p>
          <a:p>
            <a:endParaRPr lang="es-CO" dirty="0" smtClean="0"/>
          </a:p>
          <a:p>
            <a:pPr>
              <a:buFont typeface="Wingdings" pitchFamily="2" charset="2"/>
              <a:buChar char="ü"/>
            </a:pPr>
            <a:endParaRPr lang="es-CO" dirty="0"/>
          </a:p>
        </p:txBody>
      </p:sp>
      <p:sp>
        <p:nvSpPr>
          <p:cNvPr id="16" name="15 Rectángulo"/>
          <p:cNvSpPr/>
          <p:nvPr/>
        </p:nvSpPr>
        <p:spPr>
          <a:xfrm>
            <a:off x="251520" y="2106434"/>
            <a:ext cx="8784977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s-CO" sz="2000" dirty="0"/>
          </a:p>
          <a:p>
            <a:pPr algn="ctr"/>
            <a:endParaRPr lang="es-CO" sz="2000" dirty="0">
              <a:latin typeface="Arial Narrow" pitchFamily="34" charset="0"/>
            </a:endParaRPr>
          </a:p>
          <a:p>
            <a:pPr algn="ctr"/>
            <a:endParaRPr lang="es-CO" sz="2000" b="1" dirty="0">
              <a:solidFill>
                <a:schemeClr val="bg1"/>
              </a:solidFill>
            </a:endParaRPr>
          </a:p>
        </p:txBody>
      </p:sp>
      <p:sp>
        <p:nvSpPr>
          <p:cNvPr id="19" name="18 Rectángulo"/>
          <p:cNvSpPr/>
          <p:nvPr/>
        </p:nvSpPr>
        <p:spPr>
          <a:xfrm>
            <a:off x="179512" y="332656"/>
            <a:ext cx="345960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CO" sz="2800" b="1" dirty="0" smtClean="0"/>
              <a:t>Ejemplo de marca</a:t>
            </a:r>
            <a:r>
              <a:rPr lang="es-CO" sz="2800" b="1" dirty="0"/>
              <a:t>s</a:t>
            </a:r>
            <a:endParaRPr lang="es-CO" sz="2800" b="1" dirty="0" smtClean="0"/>
          </a:p>
        </p:txBody>
      </p:sp>
      <p:sp>
        <p:nvSpPr>
          <p:cNvPr id="2" name="1 CuadroTexto"/>
          <p:cNvSpPr txBox="1"/>
          <p:nvPr/>
        </p:nvSpPr>
        <p:spPr>
          <a:xfrm>
            <a:off x="4695091" y="1527175"/>
            <a:ext cx="44342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CO" dirty="0"/>
          </a:p>
          <a:p>
            <a:r>
              <a:rPr lang="es-CO" dirty="0" smtClean="0"/>
              <a:t>En 1990 </a:t>
            </a:r>
            <a:r>
              <a:rPr lang="es-CO" dirty="0"/>
              <a:t>s</a:t>
            </a:r>
            <a:r>
              <a:rPr lang="es-CO" dirty="0" smtClean="0"/>
              <a:t>e crea e</a:t>
            </a:r>
            <a:r>
              <a:rPr lang="es-CO" dirty="0"/>
              <a:t>s</a:t>
            </a:r>
            <a:r>
              <a:rPr lang="es-CO" dirty="0" smtClean="0"/>
              <a:t>ta marca de promoción turí</a:t>
            </a:r>
            <a:r>
              <a:rPr lang="es-CO" dirty="0"/>
              <a:t>s</a:t>
            </a:r>
            <a:r>
              <a:rPr lang="es-CO" dirty="0" smtClean="0"/>
              <a:t>tica</a:t>
            </a:r>
            <a:endParaRPr lang="es-CO" dirty="0"/>
          </a:p>
        </p:txBody>
      </p:sp>
      <p:sp>
        <p:nvSpPr>
          <p:cNvPr id="3" name="2 Cerrar llave"/>
          <p:cNvSpPr/>
          <p:nvPr/>
        </p:nvSpPr>
        <p:spPr>
          <a:xfrm>
            <a:off x="6732240" y="2716664"/>
            <a:ext cx="45719" cy="2720330"/>
          </a:xfrm>
          <a:prstGeom prst="rightBrace">
            <a:avLst/>
          </a:prstGeom>
          <a:solidFill>
            <a:srgbClr val="FF0000"/>
          </a:solidFill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4" name="3 Rectángulo"/>
          <p:cNvSpPr/>
          <p:nvPr/>
        </p:nvSpPr>
        <p:spPr>
          <a:xfrm>
            <a:off x="4737807" y="2998986"/>
            <a:ext cx="1929077" cy="309431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CO" i="1" dirty="0" smtClean="0"/>
              <a:t>‘Es </a:t>
            </a:r>
            <a:r>
              <a:rPr lang="es-CO" i="1" dirty="0"/>
              <a:t>la cuna de la cocina gourmet y del</a:t>
            </a:r>
          </a:p>
          <a:p>
            <a:r>
              <a:rPr lang="es-CO" i="1" dirty="0"/>
              <a:t>arte, el romanticismo de Venecia, la historia de Roma y hasta la belleza de sus hombres y</a:t>
            </a:r>
          </a:p>
          <a:p>
            <a:r>
              <a:rPr lang="es-CO" i="1" dirty="0" smtClean="0"/>
              <a:t>Mujeres’</a:t>
            </a:r>
            <a:endParaRPr lang="es-CO" b="1" dirty="0"/>
          </a:p>
        </p:txBody>
      </p:sp>
      <p:sp>
        <p:nvSpPr>
          <p:cNvPr id="17" name="16 Rectángulo"/>
          <p:cNvSpPr/>
          <p:nvPr/>
        </p:nvSpPr>
        <p:spPr>
          <a:xfrm>
            <a:off x="7035411" y="2358172"/>
            <a:ext cx="1929077" cy="206725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ctr">
              <a:buFontTx/>
              <a:buChar char="-"/>
            </a:pPr>
            <a:r>
              <a:rPr lang="es-CO" sz="1600" b="1" dirty="0" smtClean="0"/>
              <a:t>Arte</a:t>
            </a:r>
          </a:p>
          <a:p>
            <a:pPr marL="285750" indent="-285750" algn="ctr">
              <a:buFontTx/>
              <a:buChar char="-"/>
            </a:pPr>
            <a:r>
              <a:rPr lang="es-CO" sz="1600" b="1" dirty="0" smtClean="0"/>
              <a:t>Hi</a:t>
            </a:r>
            <a:r>
              <a:rPr lang="es-CO" sz="1600" dirty="0"/>
              <a:t>s</a:t>
            </a:r>
            <a:r>
              <a:rPr lang="es-CO" sz="1600" b="1" dirty="0" smtClean="0"/>
              <a:t>toria </a:t>
            </a:r>
          </a:p>
          <a:p>
            <a:pPr marL="285750" indent="-285750" algn="ctr">
              <a:buFontTx/>
              <a:buChar char="-"/>
            </a:pPr>
            <a:r>
              <a:rPr lang="es-CO" sz="1600" b="1" dirty="0" smtClean="0"/>
              <a:t>Moda</a:t>
            </a:r>
          </a:p>
          <a:p>
            <a:pPr marL="285750" indent="-285750" algn="ctr">
              <a:buFontTx/>
              <a:buChar char="-"/>
            </a:pPr>
            <a:r>
              <a:rPr lang="es-CO" sz="1600" b="1" dirty="0" smtClean="0"/>
              <a:t>Di</a:t>
            </a:r>
            <a:r>
              <a:rPr lang="es-CO" sz="1600" dirty="0"/>
              <a:t>s</a:t>
            </a:r>
            <a:r>
              <a:rPr lang="es-CO" sz="1600" b="1" dirty="0" smtClean="0"/>
              <a:t>eño </a:t>
            </a:r>
          </a:p>
          <a:p>
            <a:pPr marL="285750" indent="-285750" algn="ctr">
              <a:buFontTx/>
              <a:buChar char="-"/>
            </a:pPr>
            <a:r>
              <a:rPr lang="es-CO" sz="1600" b="1" dirty="0" smtClean="0"/>
              <a:t>Pa</a:t>
            </a:r>
            <a:r>
              <a:rPr lang="es-CO" sz="1600" dirty="0" smtClean="0"/>
              <a:t>sta</a:t>
            </a:r>
          </a:p>
          <a:p>
            <a:pPr marL="285750" indent="-285750" algn="ctr">
              <a:buFontTx/>
              <a:buChar char="-"/>
            </a:pPr>
            <a:r>
              <a:rPr lang="es-CO" sz="1600" b="1" dirty="0" smtClean="0"/>
              <a:t>Pizza</a:t>
            </a:r>
          </a:p>
          <a:p>
            <a:pPr marL="285750" indent="-285750" algn="ctr">
              <a:buFontTx/>
              <a:buChar char="-"/>
            </a:pPr>
            <a:r>
              <a:rPr lang="es-CO" sz="1600" b="1" dirty="0" smtClean="0"/>
              <a:t>Moda</a:t>
            </a:r>
          </a:p>
          <a:p>
            <a:pPr marL="285750" indent="-285750" algn="ctr">
              <a:buFontTx/>
              <a:buChar char="-"/>
            </a:pPr>
            <a:r>
              <a:rPr lang="es-CO" sz="1600" b="1" dirty="0" smtClean="0"/>
              <a:t>Cultura</a:t>
            </a:r>
            <a:endParaRPr lang="es-CO" sz="1600" b="1" dirty="0"/>
          </a:p>
        </p:txBody>
      </p:sp>
      <p:sp>
        <p:nvSpPr>
          <p:cNvPr id="26" name="25 Rectángulo"/>
          <p:cNvSpPr/>
          <p:nvPr/>
        </p:nvSpPr>
        <p:spPr>
          <a:xfrm>
            <a:off x="7035411" y="4579960"/>
            <a:ext cx="1929077" cy="173366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600" b="1" dirty="0" err="1" smtClean="0"/>
              <a:t>Made</a:t>
            </a:r>
            <a:r>
              <a:rPr lang="es-CO" sz="1600" b="1" dirty="0" smtClean="0"/>
              <a:t> in </a:t>
            </a:r>
            <a:r>
              <a:rPr lang="es-CO" sz="1600" b="1" dirty="0" err="1" smtClean="0"/>
              <a:t>Italy</a:t>
            </a:r>
            <a:r>
              <a:rPr lang="es-CO" sz="1600" b="1" dirty="0" smtClean="0"/>
              <a:t> =</a:t>
            </a:r>
          </a:p>
          <a:p>
            <a:pPr algn="ctr"/>
            <a:endParaRPr lang="es-CO" sz="1600" b="1" dirty="0" smtClean="0"/>
          </a:p>
          <a:p>
            <a:pPr algn="ctr"/>
            <a:r>
              <a:rPr lang="es-CO" sz="1600" b="1" dirty="0" smtClean="0"/>
              <a:t>Buen gu</a:t>
            </a:r>
            <a:r>
              <a:rPr lang="es-CO" sz="1600" dirty="0" smtClean="0"/>
              <a:t>sto y elegancia</a:t>
            </a:r>
            <a:endParaRPr lang="es-CO" sz="1600" b="1" dirty="0"/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1222" y="3710036"/>
            <a:ext cx="2114550" cy="160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446793"/>
            <a:ext cx="3086100" cy="771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21" y="3982248"/>
            <a:ext cx="2333625" cy="828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736" y="1738706"/>
            <a:ext cx="2958570" cy="17622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8784202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9 Rectángulo"/>
          <p:cNvSpPr/>
          <p:nvPr/>
        </p:nvSpPr>
        <p:spPr>
          <a:xfrm rot="5400000">
            <a:off x="4540210" y="1928813"/>
            <a:ext cx="142875" cy="91440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CO" dirty="0"/>
          </a:p>
        </p:txBody>
      </p:sp>
      <p:sp>
        <p:nvSpPr>
          <p:cNvPr id="12" name="11 Rectángulo"/>
          <p:cNvSpPr/>
          <p:nvPr/>
        </p:nvSpPr>
        <p:spPr>
          <a:xfrm rot="5400000">
            <a:off x="4500562" y="2214563"/>
            <a:ext cx="142875" cy="9144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CO" dirty="0"/>
          </a:p>
        </p:txBody>
      </p:sp>
      <p:sp>
        <p:nvSpPr>
          <p:cNvPr id="13" name="12 Rectángulo"/>
          <p:cNvSpPr/>
          <p:nvPr/>
        </p:nvSpPr>
        <p:spPr>
          <a:xfrm rot="5400000">
            <a:off x="4500562" y="2071688"/>
            <a:ext cx="142875" cy="91440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CO" dirty="0"/>
          </a:p>
        </p:txBody>
      </p:sp>
      <p:sp>
        <p:nvSpPr>
          <p:cNvPr id="2054" name="14 CuadroTexto"/>
          <p:cNvSpPr txBox="1">
            <a:spLocks noChangeArrowheads="1"/>
          </p:cNvSpPr>
          <p:nvPr/>
        </p:nvSpPr>
        <p:spPr bwMode="auto">
          <a:xfrm>
            <a:off x="395536" y="1988840"/>
            <a:ext cx="820891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/>
            <a:endParaRPr lang="es-CO" dirty="0">
              <a:latin typeface="Calibri" pitchFamily="34" charset="0"/>
            </a:endParaRPr>
          </a:p>
        </p:txBody>
      </p:sp>
      <p:pic>
        <p:nvPicPr>
          <p:cNvPr id="15" name="14 Imagen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60032" y="260648"/>
            <a:ext cx="4032448" cy="1368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13 CuadroTexto"/>
          <p:cNvSpPr txBox="1"/>
          <p:nvPr/>
        </p:nvSpPr>
        <p:spPr>
          <a:xfrm>
            <a:off x="3563888" y="1844824"/>
            <a:ext cx="54006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CO" dirty="0" smtClean="0"/>
          </a:p>
          <a:p>
            <a:r>
              <a:rPr lang="es-CO" dirty="0" smtClean="0"/>
              <a:t>       </a:t>
            </a:r>
          </a:p>
          <a:p>
            <a:endParaRPr lang="es-CO" dirty="0" smtClean="0"/>
          </a:p>
          <a:p>
            <a:endParaRPr lang="es-CO" dirty="0" smtClean="0"/>
          </a:p>
          <a:p>
            <a:endParaRPr lang="es-CO" dirty="0" smtClean="0"/>
          </a:p>
          <a:p>
            <a:endParaRPr lang="es-CO" dirty="0" smtClean="0"/>
          </a:p>
          <a:p>
            <a:endParaRPr lang="es-CO" dirty="0" smtClean="0"/>
          </a:p>
          <a:p>
            <a:pPr>
              <a:buFont typeface="Wingdings" pitchFamily="2" charset="2"/>
              <a:buChar char="ü"/>
            </a:pPr>
            <a:endParaRPr lang="es-CO" dirty="0"/>
          </a:p>
        </p:txBody>
      </p:sp>
      <p:sp>
        <p:nvSpPr>
          <p:cNvPr id="16" name="15 Rectángulo"/>
          <p:cNvSpPr/>
          <p:nvPr/>
        </p:nvSpPr>
        <p:spPr>
          <a:xfrm>
            <a:off x="251520" y="2106434"/>
            <a:ext cx="8784977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s-CO" sz="2000" dirty="0"/>
          </a:p>
          <a:p>
            <a:pPr algn="ctr"/>
            <a:endParaRPr lang="es-CO" sz="2000" dirty="0">
              <a:latin typeface="Arial Narrow" pitchFamily="34" charset="0"/>
            </a:endParaRPr>
          </a:p>
          <a:p>
            <a:pPr algn="ctr"/>
            <a:endParaRPr lang="es-CO" sz="2000" b="1" dirty="0">
              <a:solidFill>
                <a:schemeClr val="bg1"/>
              </a:solidFill>
            </a:endParaRPr>
          </a:p>
        </p:txBody>
      </p:sp>
      <p:sp>
        <p:nvSpPr>
          <p:cNvPr id="19" name="18 Rectángulo"/>
          <p:cNvSpPr/>
          <p:nvPr/>
        </p:nvSpPr>
        <p:spPr>
          <a:xfrm>
            <a:off x="179512" y="332656"/>
            <a:ext cx="345960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CO" sz="2800" b="1" dirty="0" smtClean="0"/>
              <a:t>Ejemplo de marca</a:t>
            </a:r>
            <a:r>
              <a:rPr lang="es-CO" sz="2800" b="1" dirty="0"/>
              <a:t>s</a:t>
            </a:r>
            <a:endParaRPr lang="es-CO" sz="2800" b="1" dirty="0" smtClean="0"/>
          </a:p>
        </p:txBody>
      </p:sp>
      <p:sp>
        <p:nvSpPr>
          <p:cNvPr id="2" name="1 CuadroTexto"/>
          <p:cNvSpPr txBox="1"/>
          <p:nvPr/>
        </p:nvSpPr>
        <p:spPr>
          <a:xfrm>
            <a:off x="4695091" y="1527175"/>
            <a:ext cx="44342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CO" dirty="0"/>
          </a:p>
          <a:p>
            <a:r>
              <a:rPr lang="es-CO" dirty="0" smtClean="0"/>
              <a:t>En los 60´s -  ‘</a:t>
            </a:r>
            <a:r>
              <a:rPr lang="es-CO" dirty="0" err="1" smtClean="0"/>
              <a:t>Spain</a:t>
            </a:r>
            <a:r>
              <a:rPr lang="es-CO" dirty="0" smtClean="0"/>
              <a:t> </a:t>
            </a:r>
            <a:r>
              <a:rPr lang="es-CO" dirty="0" err="1"/>
              <a:t>is</a:t>
            </a:r>
            <a:r>
              <a:rPr lang="es-CO" dirty="0"/>
              <a:t> </a:t>
            </a:r>
            <a:r>
              <a:rPr lang="es-CO" dirty="0" err="1" smtClean="0"/>
              <a:t>Different</a:t>
            </a:r>
            <a:r>
              <a:rPr lang="es-CO" dirty="0" smtClean="0"/>
              <a:t>’</a:t>
            </a:r>
            <a:endParaRPr lang="es-CO" dirty="0"/>
          </a:p>
        </p:txBody>
      </p:sp>
      <p:sp>
        <p:nvSpPr>
          <p:cNvPr id="3" name="2 Cerrar llave"/>
          <p:cNvSpPr/>
          <p:nvPr/>
        </p:nvSpPr>
        <p:spPr>
          <a:xfrm>
            <a:off x="6732240" y="2716664"/>
            <a:ext cx="45719" cy="2720330"/>
          </a:xfrm>
          <a:prstGeom prst="rightBrace">
            <a:avLst/>
          </a:prstGeom>
          <a:solidFill>
            <a:srgbClr val="FF0000"/>
          </a:solidFill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4" name="3 Rectángulo"/>
          <p:cNvSpPr/>
          <p:nvPr/>
        </p:nvSpPr>
        <p:spPr>
          <a:xfrm>
            <a:off x="4737807" y="2998986"/>
            <a:ext cx="1929077" cy="309431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b="1" dirty="0" smtClean="0"/>
              <a:t>Fomentar el Turismo </a:t>
            </a:r>
          </a:p>
          <a:p>
            <a:pPr algn="ctr"/>
            <a:endParaRPr lang="es-CO" b="1" dirty="0"/>
          </a:p>
          <a:p>
            <a:pPr algn="ctr"/>
            <a:r>
              <a:rPr lang="es-CO" sz="1200" b="1" dirty="0">
                <a:hlinkClick r:id="rId3"/>
              </a:rPr>
              <a:t>http://</a:t>
            </a:r>
            <a:r>
              <a:rPr lang="es-CO" sz="1200" b="1" dirty="0" smtClean="0">
                <a:hlinkClick r:id="rId3"/>
              </a:rPr>
              <a:t>www.youtube.com/watch?v=85liLGvs1L8</a:t>
            </a:r>
            <a:endParaRPr lang="es-CO" sz="1200" b="1" dirty="0" smtClean="0"/>
          </a:p>
          <a:p>
            <a:pPr algn="ctr"/>
            <a:endParaRPr lang="es-CO" sz="1200" b="1" dirty="0"/>
          </a:p>
          <a:p>
            <a:pPr algn="ctr"/>
            <a:endParaRPr lang="es-CO" sz="1200" b="1" dirty="0" smtClean="0">
              <a:hlinkClick r:id="rId4"/>
            </a:endParaRPr>
          </a:p>
          <a:p>
            <a:pPr algn="ctr"/>
            <a:r>
              <a:rPr lang="es-CO" sz="1200" b="1" dirty="0" smtClean="0">
                <a:hlinkClick r:id="rId4"/>
              </a:rPr>
              <a:t>http</a:t>
            </a:r>
            <a:r>
              <a:rPr lang="es-CO" sz="1200" b="1" dirty="0">
                <a:hlinkClick r:id="rId4"/>
              </a:rPr>
              <a:t>://</a:t>
            </a:r>
            <a:r>
              <a:rPr lang="es-CO" sz="1200" b="1" dirty="0" smtClean="0">
                <a:hlinkClick r:id="rId4"/>
              </a:rPr>
              <a:t>www.youtube.com/watch?v=bAzxAetRMrI</a:t>
            </a:r>
            <a:endParaRPr lang="es-CO" sz="1200" b="1" dirty="0" smtClean="0"/>
          </a:p>
          <a:p>
            <a:pPr algn="ctr"/>
            <a:endParaRPr lang="es-CO" sz="1200" b="1" dirty="0" smtClean="0"/>
          </a:p>
          <a:p>
            <a:endParaRPr lang="es-CO" b="1" dirty="0"/>
          </a:p>
          <a:p>
            <a:endParaRPr lang="es-CO" b="1" dirty="0"/>
          </a:p>
        </p:txBody>
      </p:sp>
      <p:sp>
        <p:nvSpPr>
          <p:cNvPr id="17" name="16 Rectángulo"/>
          <p:cNvSpPr/>
          <p:nvPr/>
        </p:nvSpPr>
        <p:spPr>
          <a:xfrm>
            <a:off x="7018232" y="2276872"/>
            <a:ext cx="1929077" cy="161430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400" b="1" dirty="0" smtClean="0">
                <a:solidFill>
                  <a:schemeClr val="bg1"/>
                </a:solidFill>
              </a:rPr>
              <a:t>‘</a:t>
            </a:r>
            <a:r>
              <a:rPr lang="es-CO" sz="1400" b="1" dirty="0" err="1" smtClean="0">
                <a:solidFill>
                  <a:schemeClr val="bg1"/>
                </a:solidFill>
              </a:rPr>
              <a:t>Everything</a:t>
            </a:r>
            <a:r>
              <a:rPr lang="es-CO" sz="1400" b="1" dirty="0" smtClean="0">
                <a:solidFill>
                  <a:schemeClr val="bg1"/>
                </a:solidFill>
              </a:rPr>
              <a:t> </a:t>
            </a:r>
            <a:r>
              <a:rPr lang="es-CO" sz="1400" b="1" dirty="0" err="1">
                <a:solidFill>
                  <a:schemeClr val="bg1"/>
                </a:solidFill>
              </a:rPr>
              <a:t>under</a:t>
            </a:r>
            <a:r>
              <a:rPr lang="es-CO" sz="1400" b="1" dirty="0">
                <a:solidFill>
                  <a:schemeClr val="bg1"/>
                </a:solidFill>
              </a:rPr>
              <a:t> </a:t>
            </a:r>
            <a:r>
              <a:rPr lang="es-CO" sz="1400" b="1" dirty="0" err="1">
                <a:solidFill>
                  <a:schemeClr val="bg1"/>
                </a:solidFill>
              </a:rPr>
              <a:t>the</a:t>
            </a:r>
            <a:r>
              <a:rPr lang="es-CO" sz="1400" b="1" dirty="0">
                <a:solidFill>
                  <a:schemeClr val="bg1"/>
                </a:solidFill>
              </a:rPr>
              <a:t> </a:t>
            </a:r>
            <a:r>
              <a:rPr lang="es-CO" sz="1400" b="1" dirty="0" err="1" smtClean="0">
                <a:solidFill>
                  <a:schemeClr val="bg1"/>
                </a:solidFill>
              </a:rPr>
              <a:t>sun</a:t>
            </a:r>
            <a:r>
              <a:rPr lang="es-CO" sz="1400" dirty="0" smtClean="0">
                <a:solidFill>
                  <a:schemeClr val="bg1"/>
                </a:solidFill>
              </a:rPr>
              <a:t>’</a:t>
            </a:r>
          </a:p>
          <a:p>
            <a:pPr algn="ctr"/>
            <a:r>
              <a:rPr lang="es-CO" sz="1400" dirty="0" smtClean="0"/>
              <a:t>(Hasta 1991)</a:t>
            </a:r>
          </a:p>
          <a:p>
            <a:pPr algn="ctr"/>
            <a:r>
              <a:rPr lang="es-CO" sz="1400" dirty="0" smtClean="0"/>
              <a:t>- </a:t>
            </a:r>
            <a:r>
              <a:rPr lang="es-CO" sz="1400" b="1" dirty="0" smtClean="0"/>
              <a:t>Sol</a:t>
            </a:r>
          </a:p>
          <a:p>
            <a:pPr algn="ctr"/>
            <a:r>
              <a:rPr lang="es-CO" sz="1400" b="1" dirty="0" smtClean="0"/>
              <a:t>- Playas</a:t>
            </a:r>
          </a:p>
          <a:p>
            <a:pPr marL="285750" indent="-285750" algn="ctr">
              <a:buFontTx/>
              <a:buChar char="-"/>
            </a:pPr>
            <a:r>
              <a:rPr lang="es-CO" sz="1400" b="1" dirty="0" smtClean="0"/>
              <a:t>Fiestas</a:t>
            </a:r>
          </a:p>
          <a:p>
            <a:pPr marL="285750" indent="-285750" algn="ctr">
              <a:buFontTx/>
              <a:buChar char="-"/>
            </a:pPr>
            <a:r>
              <a:rPr lang="es-CO" sz="1400" b="1" dirty="0" smtClean="0"/>
              <a:t>Ga</a:t>
            </a:r>
            <a:r>
              <a:rPr lang="es-CO" sz="1400" dirty="0"/>
              <a:t>s</a:t>
            </a:r>
            <a:r>
              <a:rPr lang="es-CO" sz="1400" b="1" dirty="0" smtClean="0"/>
              <a:t>tronomía</a:t>
            </a:r>
            <a:endParaRPr lang="es-CO" sz="1400" b="1" dirty="0"/>
          </a:p>
        </p:txBody>
      </p:sp>
      <p:sp>
        <p:nvSpPr>
          <p:cNvPr id="26" name="25 Rectángulo"/>
          <p:cNvSpPr/>
          <p:nvPr/>
        </p:nvSpPr>
        <p:spPr>
          <a:xfrm>
            <a:off x="6942600" y="3986525"/>
            <a:ext cx="2093897" cy="230856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400" b="1" dirty="0" smtClean="0">
                <a:solidFill>
                  <a:schemeClr val="bg1"/>
                </a:solidFill>
              </a:rPr>
              <a:t>‘Bravo </a:t>
            </a:r>
            <a:r>
              <a:rPr lang="es-CO" sz="1400" b="1" dirty="0" err="1" smtClean="0">
                <a:solidFill>
                  <a:schemeClr val="bg1"/>
                </a:solidFill>
              </a:rPr>
              <a:t>Spain</a:t>
            </a:r>
            <a:r>
              <a:rPr lang="es-CO" sz="1400" b="1" dirty="0" smtClean="0">
                <a:solidFill>
                  <a:schemeClr val="bg1"/>
                </a:solidFill>
              </a:rPr>
              <a:t>’ </a:t>
            </a:r>
            <a:r>
              <a:rPr lang="es-CO" sz="1400" dirty="0" smtClean="0"/>
              <a:t>(1997)</a:t>
            </a:r>
            <a:endParaRPr lang="es-CO" sz="1400" b="1" dirty="0"/>
          </a:p>
          <a:p>
            <a:pPr marL="285750" indent="-285750">
              <a:buFontTx/>
              <a:buChar char="-"/>
            </a:pPr>
            <a:r>
              <a:rPr lang="es-CO" sz="1400" dirty="0" smtClean="0"/>
              <a:t>Moderno</a:t>
            </a:r>
          </a:p>
          <a:p>
            <a:pPr marL="285750" indent="-285750">
              <a:buFontTx/>
              <a:buChar char="-"/>
            </a:pPr>
            <a:r>
              <a:rPr lang="es-CO" sz="1400" dirty="0" smtClean="0"/>
              <a:t>creativo e </a:t>
            </a:r>
            <a:r>
              <a:rPr lang="es-CO" sz="1400" dirty="0" err="1" smtClean="0"/>
              <a:t>nnovador</a:t>
            </a:r>
            <a:endParaRPr lang="es-CO" sz="1400" dirty="0" smtClean="0"/>
          </a:p>
          <a:p>
            <a:pPr algn="ctr"/>
            <a:endParaRPr lang="es-CO" sz="1400" dirty="0"/>
          </a:p>
          <a:p>
            <a:pPr algn="ctr"/>
            <a:r>
              <a:rPr lang="es-CO" sz="1400" b="1" dirty="0" smtClean="0">
                <a:solidFill>
                  <a:schemeClr val="bg1"/>
                </a:solidFill>
              </a:rPr>
              <a:t>‘España te marca’ </a:t>
            </a:r>
            <a:r>
              <a:rPr lang="es-CO" sz="1400" dirty="0" smtClean="0"/>
              <a:t>(2002)</a:t>
            </a:r>
          </a:p>
          <a:p>
            <a:pPr marL="285750" indent="-285750">
              <a:buFontTx/>
              <a:buChar char="-"/>
            </a:pPr>
            <a:r>
              <a:rPr lang="es-CO" sz="1400" dirty="0" smtClean="0"/>
              <a:t>viaje </a:t>
            </a:r>
            <a:r>
              <a:rPr lang="es-CO" sz="1400" dirty="0"/>
              <a:t>de los sentidos y el </a:t>
            </a:r>
            <a:r>
              <a:rPr lang="es-CO" sz="1400" dirty="0" smtClean="0"/>
              <a:t>alma</a:t>
            </a:r>
          </a:p>
          <a:p>
            <a:pPr marL="285750" indent="-285750">
              <a:buFontTx/>
              <a:buChar char="-"/>
            </a:pPr>
            <a:endParaRPr lang="es-CO" sz="1400" b="1" dirty="0" smtClean="0"/>
          </a:p>
          <a:p>
            <a:pPr marL="285750" indent="-285750">
              <a:buFontTx/>
              <a:buChar char="-"/>
            </a:pPr>
            <a:r>
              <a:rPr lang="es-CO" sz="1400" b="1" dirty="0" smtClean="0">
                <a:solidFill>
                  <a:schemeClr val="bg1"/>
                </a:solidFill>
              </a:rPr>
              <a:t>‘I </a:t>
            </a:r>
            <a:r>
              <a:rPr lang="es-CO" sz="1400" b="1" dirty="0" err="1" smtClean="0">
                <a:solidFill>
                  <a:schemeClr val="bg1"/>
                </a:solidFill>
              </a:rPr>
              <a:t>need</a:t>
            </a:r>
            <a:r>
              <a:rPr lang="es-CO" sz="1400" b="1" dirty="0" smtClean="0">
                <a:solidFill>
                  <a:schemeClr val="bg1"/>
                </a:solidFill>
              </a:rPr>
              <a:t> </a:t>
            </a:r>
            <a:r>
              <a:rPr lang="es-CO" sz="1400" b="1" dirty="0" err="1" smtClean="0">
                <a:solidFill>
                  <a:schemeClr val="bg1"/>
                </a:solidFill>
              </a:rPr>
              <a:t>Spain</a:t>
            </a:r>
            <a:r>
              <a:rPr lang="es-CO" sz="1400" b="1" dirty="0" smtClean="0">
                <a:solidFill>
                  <a:schemeClr val="bg1"/>
                </a:solidFill>
              </a:rPr>
              <a:t>’ </a:t>
            </a:r>
            <a:r>
              <a:rPr lang="es-CO" sz="1400" dirty="0" smtClean="0"/>
              <a:t>(2010)</a:t>
            </a:r>
            <a:endParaRPr lang="es-CO" sz="1400" b="1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423" y="1275981"/>
            <a:ext cx="2007543" cy="22250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624" y="5535078"/>
            <a:ext cx="2454275" cy="617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669315"/>
            <a:ext cx="2007543" cy="1715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2173506"/>
            <a:ext cx="1700213" cy="1717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162" y="4164940"/>
            <a:ext cx="1951408" cy="11708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48059004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ujo">
  <a:themeElements>
    <a:clrScheme name="Flujo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ujo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ujo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2450</TotalTime>
  <Words>1610</Words>
  <Application>Microsoft Office PowerPoint</Application>
  <PresentationFormat>Presentación en pantalla (4:3)</PresentationFormat>
  <Paragraphs>470</Paragraphs>
  <Slides>24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24</vt:i4>
      </vt:variant>
    </vt:vector>
  </HeadingPairs>
  <TitlesOfParts>
    <vt:vector size="25" baseType="lpstr">
      <vt:lpstr>Flujo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m-prieto</dc:creator>
  <cp:lastModifiedBy>User</cp:lastModifiedBy>
  <cp:revision>517</cp:revision>
  <dcterms:created xsi:type="dcterms:W3CDTF">2010-03-18T20:45:58Z</dcterms:created>
  <dcterms:modified xsi:type="dcterms:W3CDTF">2011-11-17T06:12:09Z</dcterms:modified>
</cp:coreProperties>
</file>